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83" r:id="rId16"/>
    <p:sldId id="284" r:id="rId17"/>
    <p:sldId id="281" r:id="rId18"/>
    <p:sldId id="285" r:id="rId19"/>
    <p:sldId id="26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712" autoAdjust="0"/>
  </p:normalViewPr>
  <p:slideViewPr>
    <p:cSldViewPr snapToGrid="0">
      <p:cViewPr varScale="1">
        <p:scale>
          <a:sx n="108" d="100"/>
          <a:sy n="108" d="100"/>
        </p:scale>
        <p:origin x="11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337EE-1DDC-4612-9D24-EEE03BC7F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441D7-3C7C-447A-BBE1-5FA9C7B50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7225"/>
            <a:ext cx="10515600" cy="4351338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  <a:lvl2pPr>
              <a:defRPr b="0">
                <a:solidFill>
                  <a:schemeClr val="accent1"/>
                </a:solidFill>
              </a:defRPr>
            </a:lvl2pPr>
            <a:lvl3pPr>
              <a:defRPr b="0">
                <a:solidFill>
                  <a:schemeClr val="accent1"/>
                </a:solidFill>
              </a:defRPr>
            </a:lvl3pPr>
            <a:lvl4pPr>
              <a:defRPr b="0">
                <a:solidFill>
                  <a:schemeClr val="accent1"/>
                </a:solidFill>
              </a:defRPr>
            </a:lvl4pPr>
            <a:lvl5pPr>
              <a:defRPr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4DD3DF-47D2-4244-9792-12CE4D372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5E88ED-267A-406F-8814-D64DEA1F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5C3D36-61B4-4111-AC83-C3795B4B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49CBE03-2ADF-450F-9675-03EC256F65AF}"/>
              </a:ext>
            </a:extLst>
          </p:cNvPr>
          <p:cNvSpPr/>
          <p:nvPr userDrawn="1"/>
        </p:nvSpPr>
        <p:spPr>
          <a:xfrm>
            <a:off x="11031794" y="-707923"/>
            <a:ext cx="1710812" cy="8554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5FEC3FF-D2E9-481A-ACBC-53AC48521444}"/>
              </a:ext>
            </a:extLst>
          </p:cNvPr>
          <p:cNvSpPr/>
          <p:nvPr userDrawn="1"/>
        </p:nvSpPr>
        <p:spPr>
          <a:xfrm rot="16200000">
            <a:off x="4231790" y="-2496651"/>
            <a:ext cx="90486" cy="8554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4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44DC8E-DBB1-4521-B17B-AD7A7C576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F991ED-D009-4F33-823F-3A146B799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4A8B54-1575-4378-A084-65830E2A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A3AF89-A79E-4632-89EC-9A4B35359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42F16A-CC16-411F-AB10-DD5D1159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7987F-C5EA-438F-BD7E-8D303911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5F1006-7188-498C-ABBF-80587A3CC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CAAA22-0748-44B2-95C1-E3606572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774E4D-3F92-4FAA-8349-F6D45C081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F7DFC-34D2-47BD-A449-1F12C2DF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41A6785-23BF-4FE0-B9C7-4E3C5F7F6B19}"/>
              </a:ext>
            </a:extLst>
          </p:cNvPr>
          <p:cNvSpPr/>
          <p:nvPr userDrawn="1"/>
        </p:nvSpPr>
        <p:spPr>
          <a:xfrm>
            <a:off x="8966200" y="-707923"/>
            <a:ext cx="3225800" cy="8554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394F0B6-9856-44D2-9805-66B694DE2C26}"/>
              </a:ext>
            </a:extLst>
          </p:cNvPr>
          <p:cNvSpPr/>
          <p:nvPr userDrawn="1"/>
        </p:nvSpPr>
        <p:spPr>
          <a:xfrm>
            <a:off x="-368300" y="4686300"/>
            <a:ext cx="2578100" cy="2578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70D0A806-BB3B-4E85-8C57-B9B390906F6A}"/>
              </a:ext>
            </a:extLst>
          </p:cNvPr>
          <p:cNvSpPr/>
          <p:nvPr userDrawn="1"/>
        </p:nvSpPr>
        <p:spPr>
          <a:xfrm>
            <a:off x="-187326" y="5659437"/>
            <a:ext cx="1381125" cy="13811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49146E-E334-4E17-96BB-AEB6B0141397}"/>
              </a:ext>
            </a:extLst>
          </p:cNvPr>
          <p:cNvSpPr/>
          <p:nvPr userDrawn="1"/>
        </p:nvSpPr>
        <p:spPr>
          <a:xfrm>
            <a:off x="9118600" y="-555523"/>
            <a:ext cx="3225800" cy="85540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9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A3671-D70D-4846-A00D-D451CC45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8F876-D852-4E29-A439-4A96013AA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E4988-A050-44F9-8CDD-B99FEE1FC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29F515-61FC-4696-9DBE-C3EE88BB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23E599-4964-4661-B895-F15D49D3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44141B-6E20-42C1-A083-D0371C7F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2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5B16F-47D8-43EB-9F03-B3ACD863D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D8F048-D987-4AFF-A795-6F700E92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A324EF-75CB-4183-A85B-AD7BDD2D7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0D5C6B-EB08-465F-984C-82BB28644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6BF5B3-E575-4778-951F-B85DDAFB1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580A43-90A9-4F74-9CEA-78DC0914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82B72D-A421-4731-A1B3-4B3F7B150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7E0AB1-8C34-4787-A417-D8024485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38900-AEB2-4230-9726-FC3E1A82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A991F4-A55E-4763-85B2-BCF817E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418399-BB26-4B5F-AE06-073556FF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00C12F-25DD-409F-A773-01449550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0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D4BDE5-0371-459D-9B04-EC35D0797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AD7312-632A-48EA-9CD9-4C1F9B3E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9392F6-5A18-4C8F-94AC-EE4481D7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902DB-6786-4EC8-841C-442CE7C5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D0E0AD-9CDE-4B68-B397-28CF6A3B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FB86FE-73E5-4676-9540-C4530EC06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BF0736-3C77-4656-9517-532D8B4F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69D685-6A52-4572-A0D6-C0059AC9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A8EB1A-AC6D-428E-B0D1-CF9A7622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84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B2F2F-88ED-4374-94A7-62F66BCDF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968185-D0D5-4204-98C8-EE5D53385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E72D50-BFF9-4173-ABD2-4EC13B94B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3727AD-9A27-4C72-9887-E950A1F3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C7B91B-1762-407F-A127-DE1DCC62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B9FBD-B522-4123-A0F9-BFF6E77F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666AC-8030-4AC8-BD2D-177E2E600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4D5522-45B7-4992-826F-6AF937AAF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30567A-7DA1-430D-84F6-D7275133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8EBEF-8A21-4561-832D-24C58134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0DEFF5-DC16-4E1D-99A4-EA87D703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8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presentation-creation.ru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8E9D2-AC3C-4712-9A37-752F16DB0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3DA045-D354-445D-BE18-3E16A1484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148A85-0285-419E-9BCD-D8E30563A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t>21.12.2021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AA4832-14D7-456F-8D8A-08F55C337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65C6DE-1236-408E-A547-97410DDD6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2"/>
            <a:extLst>
              <a:ext uri="{FF2B5EF4-FFF2-40B4-BE49-F238E27FC236}">
                <a16:creationId xmlns:a16="http://schemas.microsoft.com/office/drawing/2014/main" id="{A3D3FC47-1965-4ADE-8DCB-5A97BFA1FA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3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9.png"/><Relationship Id="rId3" Type="http://schemas.openxmlformats.org/officeDocument/2006/relationships/image" Target="../media/image16.jpeg"/><Relationship Id="rId7" Type="http://schemas.openxmlformats.org/officeDocument/2006/relationships/image" Target="../media/image14.wmf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7.png"/><Relationship Id="rId5" Type="http://schemas.openxmlformats.org/officeDocument/2006/relationships/image" Target="../media/image13.wmf"/><Relationship Id="rId10" Type="http://schemas.openxmlformats.org/officeDocument/2006/relationships/image" Target="../media/image23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30.png"/><Relationship Id="rId10" Type="http://schemas.openxmlformats.org/officeDocument/2006/relationships/image" Target="../media/image22.png"/><Relationship Id="rId4" Type="http://schemas.openxmlformats.org/officeDocument/2006/relationships/image" Target="../media/image29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0.png"/><Relationship Id="rId5" Type="http://schemas.openxmlformats.org/officeDocument/2006/relationships/image" Target="../media/image27.jpeg"/><Relationship Id="rId10" Type="http://schemas.openxmlformats.org/officeDocument/2006/relationships/image" Target="../media/image44.png"/><Relationship Id="rId4" Type="http://schemas.openxmlformats.org/officeDocument/2006/relationships/image" Target="../media/image26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5.mp4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10" Type="http://schemas.openxmlformats.org/officeDocument/2006/relationships/image" Target="../media/image54.png"/><Relationship Id="rId4" Type="http://schemas.openxmlformats.org/officeDocument/2006/relationships/video" Target="../media/media5.mp4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6.wmf"/><Relationship Id="rId5" Type="http://schemas.openxmlformats.org/officeDocument/2006/relationships/image" Target="../media/image90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80.png"/><Relationship Id="rId9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em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342B6-92C8-4F2C-9F6D-B8ACADD0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62" y="1274732"/>
            <a:ext cx="10515600" cy="2852737"/>
          </a:xfrm>
        </p:spPr>
        <p:txBody>
          <a:bodyPr>
            <a:normAutofit/>
          </a:bodyPr>
          <a:lstStyle/>
          <a:p>
            <a:r>
              <a:rPr lang="ru-RU" sz="6600" dirty="0"/>
              <a:t>А</a:t>
            </a:r>
            <a:r>
              <a:rPr lang="ru-RU" sz="6600" b="0" i="0" dirty="0">
                <a:effectLst/>
              </a:rPr>
              <a:t>кустика </a:t>
            </a:r>
            <a:br>
              <a:rPr lang="ru-RU" sz="6600" b="0" i="0" dirty="0">
                <a:effectLst/>
              </a:rPr>
            </a:br>
            <a:r>
              <a:rPr lang="ru-RU" sz="6600" b="0" i="0" dirty="0">
                <a:effectLst/>
              </a:rPr>
              <a:t>сред с пузырьками</a:t>
            </a:r>
            <a:endParaRPr lang="ru-RU" sz="6600" dirty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066E9045-653E-417F-836C-A84F759D816D}"/>
              </a:ext>
            </a:extLst>
          </p:cNvPr>
          <p:cNvSpPr txBox="1">
            <a:spLocks/>
          </p:cNvSpPr>
          <p:nvPr/>
        </p:nvSpPr>
        <p:spPr>
          <a:xfrm>
            <a:off x="5832723" y="4674424"/>
            <a:ext cx="3829050" cy="1817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  <a:spcAft>
                <a:spcPct val="0"/>
              </a:spcAft>
            </a:pPr>
            <a:r>
              <a:rPr lang="ru-RU" sz="6600" b="1" noProof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Руководитель: </a:t>
            </a:r>
          </a:p>
          <a:p>
            <a:pPr defTabSz="685800">
              <a:spcBef>
                <a:spcPts val="750"/>
              </a:spcBef>
              <a:spcAft>
                <a:spcPct val="0"/>
              </a:spcAft>
            </a:pPr>
            <a:r>
              <a:rPr lang="ru-RU" sz="6600" b="1" noProof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		Диденкулов И.Н.</a:t>
            </a:r>
          </a:p>
          <a:p>
            <a:pPr defTabSz="685800">
              <a:spcBef>
                <a:spcPts val="750"/>
              </a:spcBef>
              <a:spcAft>
                <a:spcPct val="0"/>
              </a:spcAft>
            </a:pPr>
            <a:r>
              <a:rPr lang="ru-RU" sz="6600" b="1" noProof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Выполнили:</a:t>
            </a:r>
          </a:p>
          <a:p>
            <a:pPr defTabSz="685800">
              <a:spcBef>
                <a:spcPts val="750"/>
              </a:spcBef>
              <a:spcAft>
                <a:spcPct val="0"/>
              </a:spcAft>
            </a:pPr>
            <a:r>
              <a:rPr lang="ru-RU" altLang="en-US" sz="6600" b="1" noProof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		Сиднев А.А.</a:t>
            </a:r>
          </a:p>
          <a:p>
            <a:pPr defTabSz="685800">
              <a:spcBef>
                <a:spcPts val="750"/>
              </a:spcBef>
              <a:spcAft>
                <a:spcPct val="0"/>
              </a:spcAft>
            </a:pPr>
            <a:r>
              <a:rPr lang="ru-RU" altLang="zh-CN" sz="6600" b="1" noProof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		Горюнов О.А.</a:t>
            </a:r>
          </a:p>
          <a:p>
            <a:pPr defTabSz="685800">
              <a:spcBef>
                <a:spcPts val="750"/>
              </a:spcBef>
              <a:spcAft>
                <a:spcPct val="0"/>
              </a:spcAft>
            </a:pPr>
            <a:r>
              <a:rPr lang="ru-RU" altLang="zh-CN" sz="6600" b="1" noProof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		Плешков Д.С.</a:t>
            </a:r>
          </a:p>
          <a:p>
            <a:pPr defTabSz="685800">
              <a:spcBef>
                <a:spcPts val="750"/>
              </a:spcBef>
              <a:spcAft>
                <a:spcPct val="0"/>
              </a:spcAft>
            </a:pPr>
            <a:r>
              <a:rPr lang="ru-RU" altLang="zh-CN" sz="6600" b="1" noProof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		Савельев А.С.</a:t>
            </a:r>
            <a:endParaRPr lang="zh-CN" altLang="en-US" sz="6600" b="1" noProof="1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80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9AE0D1-F16E-44F5-BAD4-A6811D06AF1B}"/>
              </a:ext>
            </a:extLst>
          </p:cNvPr>
          <p:cNvSpPr/>
          <p:nvPr/>
        </p:nvSpPr>
        <p:spPr>
          <a:xfrm>
            <a:off x="0" y="1014692"/>
            <a:ext cx="12192000" cy="77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E082E3F-05A4-4E68-A900-117ED64D15D8}"/>
              </a:ext>
            </a:extLst>
          </p:cNvPr>
          <p:cNvSpPr txBox="1">
            <a:spLocks/>
          </p:cNvSpPr>
          <p:nvPr/>
        </p:nvSpPr>
        <p:spPr>
          <a:xfrm>
            <a:off x="2172117" y="275208"/>
            <a:ext cx="78477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accent1"/>
                </a:solidFill>
              </a:rPr>
              <a:t>Акустический резонатор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B8943A40-DAAB-4DE7-9C6F-B69A47F93100}"/>
              </a:ext>
            </a:extLst>
          </p:cNvPr>
          <p:cNvGrpSpPr/>
          <p:nvPr/>
        </p:nvGrpSpPr>
        <p:grpSpPr>
          <a:xfrm>
            <a:off x="515937" y="1309173"/>
            <a:ext cx="5952515" cy="3564207"/>
            <a:chOff x="2336" y="73"/>
            <a:chExt cx="3424" cy="3077"/>
          </a:xfrm>
        </p:grpSpPr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0240959A-5DBF-4718-AD1C-0CDDBA8D9C1F}"/>
                </a:ext>
              </a:extLst>
            </p:cNvPr>
            <p:cNvGrpSpPr/>
            <p:nvPr/>
          </p:nvGrpSpPr>
          <p:grpSpPr>
            <a:xfrm>
              <a:off x="2336" y="300"/>
              <a:ext cx="3424" cy="2850"/>
              <a:chOff x="2336" y="119"/>
              <a:chExt cx="3424" cy="2850"/>
            </a:xfrm>
          </p:grpSpPr>
          <p:pic>
            <p:nvPicPr>
              <p:cNvPr id="16" name="Picture 6" descr="DSC05527">
                <a:extLst>
                  <a:ext uri="{FF2B5EF4-FFF2-40B4-BE49-F238E27FC236}">
                    <a16:creationId xmlns:a16="http://schemas.microsoft.com/office/drawing/2014/main" id="{27EE6C3F-AE6F-4323-B991-B2A7C56A9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835" y="119"/>
                <a:ext cx="2925" cy="28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6B50B1E6-3359-45FC-895D-DD0DE8B93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6" y="300"/>
                <a:ext cx="680" cy="204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tx1"/>
                </a:solidFill>
                <a:miter lim="800000"/>
              </a:ln>
            </p:spPr>
            <p:txBody>
              <a:bodyPr wrap="none" anchor="ctr"/>
              <a:lstStyle/>
              <a:p>
                <a:pPr eaLnBrk="1" fontAlgn="auto" hangingPunct="1"/>
                <a:endParaRPr lang="ru-RU" noProof="1"/>
              </a:p>
            </p:txBody>
          </p:sp>
          <p:sp>
            <p:nvSpPr>
              <p:cNvPr id="18" name="Line 8">
                <a:extLst>
                  <a:ext uri="{FF2B5EF4-FFF2-40B4-BE49-F238E27FC236}">
                    <a16:creationId xmlns:a16="http://schemas.microsoft.com/office/drawing/2014/main" id="{9A7823B5-3D98-48ED-BF2C-3666F9A50BCD}"/>
                  </a:ext>
                </a:extLst>
              </p:cNvPr>
              <p:cNvSpPr/>
              <p:nvPr/>
            </p:nvSpPr>
            <p:spPr>
              <a:xfrm flipV="1">
                <a:off x="2336" y="164"/>
                <a:ext cx="0" cy="182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ru-RU" altLang="zh-CN">
                  <a:latin typeface="Calibri" panose="020F0502020204030204" charset="0"/>
                </a:endParaRPr>
              </a:p>
            </p:txBody>
          </p:sp>
          <p:sp>
            <p:nvSpPr>
              <p:cNvPr id="22" name="Line 9">
                <a:extLst>
                  <a:ext uri="{FF2B5EF4-FFF2-40B4-BE49-F238E27FC236}">
                    <a16:creationId xmlns:a16="http://schemas.microsoft.com/office/drawing/2014/main" id="{BB7CFE3F-01E5-4073-8DFF-4A88F5848651}"/>
                  </a:ext>
                </a:extLst>
              </p:cNvPr>
              <p:cNvSpPr/>
              <p:nvPr/>
            </p:nvSpPr>
            <p:spPr>
              <a:xfrm flipV="1">
                <a:off x="3016" y="164"/>
                <a:ext cx="0" cy="272"/>
              </a:xfrm>
              <a:prstGeom prst="line">
                <a:avLst/>
              </a:prstGeom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ru-RU" altLang="zh-CN">
                  <a:latin typeface="Calibri" panose="020F0502020204030204" charset="0"/>
                </a:endParaRPr>
              </a:p>
            </p:txBody>
          </p:sp>
        </p:grp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9EFD7C72-FBCE-4B93-9B46-38ECD7847D7A}"/>
                </a:ext>
              </a:extLst>
            </p:cNvPr>
            <p:cNvSpPr txBox="1"/>
            <p:nvPr/>
          </p:nvSpPr>
          <p:spPr>
            <a:xfrm>
              <a:off x="3424" y="2704"/>
              <a:ext cx="181" cy="3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>
                  <a:latin typeface="Calibri" panose="020F0502020204030204" charset="0"/>
                </a:rPr>
                <a:t>z</a:t>
              </a:r>
              <a:endParaRPr lang="ru-RU" altLang="zh-CN">
                <a:latin typeface="Calibri" panose="020F0502020204030204" charset="0"/>
              </a:endParaRPr>
            </a:p>
          </p:txBody>
        </p:sp>
        <p:sp>
          <p:nvSpPr>
            <p:cNvPr id="10" name="Text Box 11">
              <a:extLst>
                <a:ext uri="{FF2B5EF4-FFF2-40B4-BE49-F238E27FC236}">
                  <a16:creationId xmlns:a16="http://schemas.microsoft.com/office/drawing/2014/main" id="{8D91B71B-01BB-4776-A6BB-3851B410BCAC}"/>
                </a:ext>
              </a:extLst>
            </p:cNvPr>
            <p:cNvSpPr txBox="1"/>
            <p:nvPr/>
          </p:nvSpPr>
          <p:spPr>
            <a:xfrm>
              <a:off x="4105" y="2704"/>
              <a:ext cx="181" cy="3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>
                  <a:latin typeface="Calibri" panose="020F0502020204030204" charset="0"/>
                </a:rPr>
                <a:t>z</a:t>
              </a:r>
              <a:endParaRPr lang="ru-RU" altLang="zh-CN">
                <a:latin typeface="Calibri" panose="020F0502020204030204" charset="0"/>
              </a:endParaRPr>
            </a:p>
          </p:txBody>
        </p:sp>
        <p:sp>
          <p:nvSpPr>
            <p:cNvPr id="11" name="Text Box 12">
              <a:extLst>
                <a:ext uri="{FF2B5EF4-FFF2-40B4-BE49-F238E27FC236}">
                  <a16:creationId xmlns:a16="http://schemas.microsoft.com/office/drawing/2014/main" id="{3BAE8D5B-160E-49BF-B98A-68BE3BA0C57D}"/>
                </a:ext>
              </a:extLst>
            </p:cNvPr>
            <p:cNvSpPr txBox="1"/>
            <p:nvPr/>
          </p:nvSpPr>
          <p:spPr>
            <a:xfrm>
              <a:off x="5193" y="2614"/>
              <a:ext cx="181" cy="3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>
                  <a:latin typeface="Calibri" panose="020F0502020204030204" charset="0"/>
                </a:rPr>
                <a:t>z</a:t>
              </a:r>
              <a:endParaRPr lang="ru-RU" altLang="zh-CN">
                <a:latin typeface="Calibri" panose="020F0502020204030204" charset="0"/>
              </a:endParaRPr>
            </a:p>
          </p:txBody>
        </p:sp>
        <p:graphicFrame>
          <p:nvGraphicFramePr>
            <p:cNvPr id="12" name="Object 13">
              <a:extLst>
                <a:ext uri="{FF2B5EF4-FFF2-40B4-BE49-F238E27FC236}">
                  <a16:creationId xmlns:a16="http://schemas.microsoft.com/office/drawing/2014/main" id="{4F1AEF05-0FA1-4A07-ADF1-4EC05D71CC0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58" y="73"/>
            <a:ext cx="315" cy="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" r:id="rId4" imgW="6096000" imgH="6705600" progId="Equation.3">
                    <p:embed/>
                  </p:oleObj>
                </mc:Choice>
                <mc:Fallback>
                  <p:oleObj r:id="rId4" imgW="6096000" imgH="6705600" progId="Equation.3">
                    <p:embed/>
                    <p:pic>
                      <p:nvPicPr>
                        <p:cNvPr id="11276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8" y="73"/>
                          <a:ext cx="315" cy="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0244D6BC-624A-419C-A51D-A2119A2BE688}"/>
                </a:ext>
              </a:extLst>
            </p:cNvPr>
            <p:cNvSpPr txBox="1"/>
            <p:nvPr/>
          </p:nvSpPr>
          <p:spPr>
            <a:xfrm>
              <a:off x="2381" y="2523"/>
              <a:ext cx="454" cy="385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>
                  <a:latin typeface="Calibri" panose="020F0502020204030204" charset="0"/>
                </a:rPr>
                <a:t>z=h</a:t>
              </a:r>
              <a:endParaRPr lang="ru-RU" altLang="zh-CN">
                <a:latin typeface="Calibri" panose="020F0502020204030204" charset="0"/>
              </a:endParaRPr>
            </a:p>
          </p:txBody>
        </p:sp>
        <p:graphicFrame>
          <p:nvGraphicFramePr>
            <p:cNvPr id="14" name="Object 15">
              <a:extLst>
                <a:ext uri="{FF2B5EF4-FFF2-40B4-BE49-F238E27FC236}">
                  <a16:creationId xmlns:a16="http://schemas.microsoft.com/office/drawing/2014/main" id="{65475FF2-E126-4F14-B7BD-838F1A515E9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84" y="96"/>
            <a:ext cx="338" cy="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3" r:id="rId6" imgW="8534400" imgH="6705600" progId="Equation.3">
                    <p:embed/>
                  </p:oleObj>
                </mc:Choice>
                <mc:Fallback>
                  <p:oleObj r:id="rId6" imgW="8534400" imgH="6705600" progId="Equation.3">
                    <p:embed/>
                    <p:pic>
                      <p:nvPicPr>
                        <p:cNvPr id="11278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4" y="96"/>
                          <a:ext cx="338" cy="2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6">
              <a:extLst>
                <a:ext uri="{FF2B5EF4-FFF2-40B4-BE49-F238E27FC236}">
                  <a16:creationId xmlns:a16="http://schemas.microsoft.com/office/drawing/2014/main" id="{3A10854B-E8E7-4642-B109-192980C3764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06" y="164"/>
            <a:ext cx="224" cy="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4" r:id="rId8" imgW="3657600" imgH="3962400" progId="Equation.3">
                    <p:embed/>
                  </p:oleObj>
                </mc:Choice>
                <mc:Fallback>
                  <p:oleObj r:id="rId8" imgW="3657600" imgH="3962400" progId="Equation.3">
                    <p:embed/>
                    <p:pic>
                      <p:nvPicPr>
                        <p:cNvPr id="11279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6" y="164"/>
                          <a:ext cx="224" cy="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Изображение 3083" descr="image13">
                <a:extLst>
                  <a:ext uri="{FF2B5EF4-FFF2-40B4-BE49-F238E27FC236}">
                    <a16:creationId xmlns:a16="http://schemas.microsoft.com/office/drawing/2014/main" id="{E5931B3B-54C0-4BFB-85C5-BAFF14DA0EE0}"/>
                  </a:ext>
                </a:extLst>
              </p:cNvPr>
              <p:cNvSpPr txBox="1"/>
              <p:nvPr/>
            </p:nvSpPr>
            <p:spPr bwMode="auto">
              <a:xfrm>
                <a:off x="1657683" y="5564128"/>
                <a:ext cx="2930525" cy="517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sSub>
                        <m:sSub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ж</m:t>
                          </m:r>
                        </m:sub>
                      </m:sSub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3" name="Изображение 3083" descr="image13">
                <a:extLst>
                  <a:ext uri="{FF2B5EF4-FFF2-40B4-BE49-F238E27FC236}">
                    <a16:creationId xmlns:a16="http://schemas.microsoft.com/office/drawing/2014/main" id="{E5931B3B-54C0-4BFB-85C5-BAFF14DA0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7683" y="5564128"/>
                <a:ext cx="2930525" cy="5175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36B5B5-8479-43A4-B561-2B0766FAAB53}"/>
                  </a:ext>
                </a:extLst>
              </p:cNvPr>
              <p:cNvSpPr txBox="1"/>
              <p:nvPr/>
            </p:nvSpPr>
            <p:spPr>
              <a:xfrm>
                <a:off x="5934742" y="5285884"/>
                <a:ext cx="4629291" cy="9649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sSup>
                            <m:sSup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ru-RU" sz="20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p>
                        <m:sSup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0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36B5B5-8479-43A4-B561-2B0766FAA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4742" y="5285884"/>
                <a:ext cx="4629291" cy="9649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DF7DF974-947E-44D9-B631-C52190068778}"/>
              </a:ext>
            </a:extLst>
          </p:cNvPr>
          <p:cNvSpPr/>
          <p:nvPr/>
        </p:nvSpPr>
        <p:spPr>
          <a:xfrm>
            <a:off x="1299821" y="5221507"/>
            <a:ext cx="3352800" cy="1118908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9B405013-F2DF-4530-A6C8-006B582E5DF1}"/>
              </a:ext>
            </a:extLst>
          </p:cNvPr>
          <p:cNvSpPr/>
          <p:nvPr/>
        </p:nvSpPr>
        <p:spPr>
          <a:xfrm>
            <a:off x="6095999" y="5221507"/>
            <a:ext cx="4232208" cy="1118908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Замещающее содержимое 2">
                <a:extLst>
                  <a:ext uri="{FF2B5EF4-FFF2-40B4-BE49-F238E27FC236}">
                    <a16:creationId xmlns:a16="http://schemas.microsoft.com/office/drawing/2014/main" id="{BA82EBB7-2689-4C0C-806A-FCF686C0215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377320" y="2151042"/>
                <a:ext cx="1765300" cy="5746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7" name="Замещающее содержимое 2">
                <a:extLst>
                  <a:ext uri="{FF2B5EF4-FFF2-40B4-BE49-F238E27FC236}">
                    <a16:creationId xmlns:a16="http://schemas.microsoft.com/office/drawing/2014/main" id="{BA82EBB7-2689-4C0C-806A-FCF686C021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77320" y="2151042"/>
                <a:ext cx="1765300" cy="574675"/>
              </a:xfrm>
              <a:prstGeom prst="rect">
                <a:avLst/>
              </a:prstGeom>
              <a:blipFill>
                <a:blip r:embed="rId12"/>
                <a:stretch>
                  <a:fillRect l="-33448" t="-174468" b="-2329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Замещающее содержимое 7">
                <a:extLst>
                  <a:ext uri="{FF2B5EF4-FFF2-40B4-BE49-F238E27FC236}">
                    <a16:creationId xmlns:a16="http://schemas.microsoft.com/office/drawing/2014/main" id="{70945C96-6CFD-4E23-902F-D84161790AE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355163" y="3279309"/>
                <a:ext cx="1957387" cy="58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𝑑𝑝</m:t>
                              </m:r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ru-RU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ru-RU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ru-RU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28" name="Замещающее содержимое 7">
                <a:extLst>
                  <a:ext uri="{FF2B5EF4-FFF2-40B4-BE49-F238E27FC236}">
                    <a16:creationId xmlns:a16="http://schemas.microsoft.com/office/drawing/2014/main" id="{70945C96-6CFD-4E23-902F-D84161790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55163" y="3279309"/>
                <a:ext cx="1957387" cy="584200"/>
              </a:xfrm>
              <a:prstGeom prst="rect">
                <a:avLst/>
              </a:prstGeom>
              <a:blipFill>
                <a:blip r:embed="rId13"/>
                <a:stretch>
                  <a:fillRect l="-3738" t="-191667" b="-2635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8ADA6C4-B982-41F7-AA49-A0CF00464EFD}"/>
              </a:ext>
            </a:extLst>
          </p:cNvPr>
          <p:cNvSpPr txBox="1"/>
          <p:nvPr/>
        </p:nvSpPr>
        <p:spPr>
          <a:xfrm>
            <a:off x="6783114" y="1308218"/>
            <a:ext cx="3159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u="sng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Граничные условия: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50424F-0B48-4301-9EE3-076798B6C04B}"/>
              </a:ext>
            </a:extLst>
          </p:cNvPr>
          <p:cNvSpPr txBox="1"/>
          <p:nvPr/>
        </p:nvSpPr>
        <p:spPr>
          <a:xfrm>
            <a:off x="6541674" y="2185545"/>
            <a:ext cx="2922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Свободная поверхность: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F4754C-788C-46BC-BB48-5AC4961A5FA2}"/>
              </a:ext>
            </a:extLst>
          </p:cNvPr>
          <p:cNvSpPr txBox="1"/>
          <p:nvPr/>
        </p:nvSpPr>
        <p:spPr>
          <a:xfrm>
            <a:off x="6541674" y="3228310"/>
            <a:ext cx="2499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i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Абсолютно твёрдая поверхность: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270E960-B625-4990-B7D9-B63F4683A03B}"/>
              </a:ext>
            </a:extLst>
          </p:cNvPr>
          <p:cNvSpPr/>
          <p:nvPr/>
        </p:nvSpPr>
        <p:spPr>
          <a:xfrm>
            <a:off x="6694074" y="2871095"/>
            <a:ext cx="4520026" cy="45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49255B47-61C2-40E7-8B29-92B0611153BB}"/>
              </a:ext>
            </a:extLst>
          </p:cNvPr>
          <p:cNvSpPr/>
          <p:nvPr/>
        </p:nvSpPr>
        <p:spPr>
          <a:xfrm>
            <a:off x="6694074" y="4090412"/>
            <a:ext cx="4505775" cy="555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4A81317-ACBA-44F5-B81E-3300F5AAAFC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53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9AE0D1-F16E-44F5-BAD4-A6811D06AF1B}"/>
              </a:ext>
            </a:extLst>
          </p:cNvPr>
          <p:cNvSpPr/>
          <p:nvPr/>
        </p:nvSpPr>
        <p:spPr>
          <a:xfrm>
            <a:off x="-9108" y="823184"/>
            <a:ext cx="12192000" cy="77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E082E3F-05A4-4E68-A900-117ED64D15D8}"/>
              </a:ext>
            </a:extLst>
          </p:cNvPr>
          <p:cNvSpPr txBox="1">
            <a:spLocks/>
          </p:cNvSpPr>
          <p:nvPr/>
        </p:nvSpPr>
        <p:spPr>
          <a:xfrm>
            <a:off x="2172117" y="180638"/>
            <a:ext cx="78477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accent1"/>
                </a:solidFill>
              </a:rPr>
              <a:t>Пузырёк в сильном акустическом поле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B7BAA25-1E03-499E-86ED-279E1743AC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4013" r="23906" b="24143"/>
          <a:stretch/>
        </p:blipFill>
        <p:spPr>
          <a:xfrm>
            <a:off x="1744341" y="1956776"/>
            <a:ext cx="8963343" cy="4901224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F77AB0A-53A3-45B8-AD1A-27B2FED1461D}"/>
              </a:ext>
            </a:extLst>
          </p:cNvPr>
          <p:cNvSpPr/>
          <p:nvPr/>
        </p:nvSpPr>
        <p:spPr>
          <a:xfrm>
            <a:off x="2348906" y="1015781"/>
            <a:ext cx="7670976" cy="82566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4C31154A-7A15-4020-BDCC-D08985A3BA54}"/>
              </a:ext>
            </a:extLst>
          </p:cNvPr>
          <p:cNvSpPr txBox="1">
            <a:spLocks/>
          </p:cNvSpPr>
          <p:nvPr/>
        </p:nvSpPr>
        <p:spPr>
          <a:xfrm>
            <a:off x="2007794" y="1132295"/>
            <a:ext cx="8353200" cy="10082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</a:pPr>
            <a:r>
              <a:rPr lang="ru-RU" altLang="zh-CN" sz="2000" dirty="0">
                <a:solidFill>
                  <a:schemeClr val="bg1"/>
                </a:solidFill>
                <a:latin typeface="+mj-lt"/>
              </a:rPr>
              <a:t>В сильном акустическом поле колебания пузырьков становятся нелинейными.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1324F6-3C5B-41E4-880E-C2AC98247DF8}"/>
              </a:ext>
            </a:extLst>
          </p:cNvPr>
          <p:cNvSpPr txBox="1"/>
          <p:nvPr/>
        </p:nvSpPr>
        <p:spPr>
          <a:xfrm>
            <a:off x="-92658" y="1658582"/>
            <a:ext cx="238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i="1" u="sng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Фаза сжатия: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EAA1DF-CC66-4842-BFA5-CC9839FAF9DE}"/>
              </a:ext>
            </a:extLst>
          </p:cNvPr>
          <p:cNvSpPr txBox="1"/>
          <p:nvPr/>
        </p:nvSpPr>
        <p:spPr>
          <a:xfrm>
            <a:off x="0" y="4145778"/>
            <a:ext cx="3076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u="sng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Фаза расширения: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FEB913B9-A6A5-4842-8527-1EBD7CCC3265}"/>
              </a:ext>
            </a:extLst>
          </p:cNvPr>
          <p:cNvCxnSpPr>
            <a:cxnSpLocks/>
          </p:cNvCxnSpPr>
          <p:nvPr/>
        </p:nvCxnSpPr>
        <p:spPr>
          <a:xfrm flipV="1">
            <a:off x="3127902" y="2562531"/>
            <a:ext cx="476358" cy="561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6FBB0C-3FFC-4559-8BC7-7FF024C81D1F}"/>
                  </a:ext>
                </a:extLst>
              </p:cNvPr>
              <p:cNvSpPr txBox="1"/>
              <p:nvPr/>
            </p:nvSpPr>
            <p:spPr>
              <a:xfrm>
                <a:off x="3127902" y="2548450"/>
                <a:ext cx="30905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6FBB0C-3FFC-4559-8BC7-7FF024C81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902" y="2548450"/>
                <a:ext cx="309059" cy="276999"/>
              </a:xfrm>
              <a:prstGeom prst="rect">
                <a:avLst/>
              </a:prstGeom>
              <a:blipFill>
                <a:blip r:embed="rId3"/>
                <a:stretch>
                  <a:fillRect l="-17647"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56052A8C-BAD1-4043-B4B3-13083B9779CA}"/>
              </a:ext>
            </a:extLst>
          </p:cNvPr>
          <p:cNvCxnSpPr/>
          <p:nvPr/>
        </p:nvCxnSpPr>
        <p:spPr>
          <a:xfrm flipV="1">
            <a:off x="6225572" y="2568251"/>
            <a:ext cx="568588" cy="57521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249911-F94A-47EE-87B9-3706C97D5271}"/>
                  </a:ext>
                </a:extLst>
              </p:cNvPr>
              <p:cNvSpPr txBox="1"/>
              <p:nvPr/>
            </p:nvSpPr>
            <p:spPr>
              <a:xfrm>
                <a:off x="6355336" y="2480714"/>
                <a:ext cx="30905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249911-F94A-47EE-87B9-3706C97D5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336" y="2480714"/>
                <a:ext cx="309059" cy="276999"/>
              </a:xfrm>
              <a:prstGeom prst="rect">
                <a:avLst/>
              </a:prstGeom>
              <a:blipFill>
                <a:blip r:embed="rId4"/>
                <a:stretch>
                  <a:fillRect l="-20000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E2DD80B2-DE16-49AE-ADF9-A523631672A8}"/>
              </a:ext>
            </a:extLst>
          </p:cNvPr>
          <p:cNvCxnSpPr/>
          <p:nvPr/>
        </p:nvCxnSpPr>
        <p:spPr>
          <a:xfrm flipV="1">
            <a:off x="6257380" y="3642360"/>
            <a:ext cx="0" cy="43434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C2143BB3-9FB1-49FB-8E93-CDBA74A06FB7}"/>
              </a:ext>
            </a:extLst>
          </p:cNvPr>
          <p:cNvCxnSpPr>
            <a:cxnSpLocks/>
          </p:cNvCxnSpPr>
          <p:nvPr/>
        </p:nvCxnSpPr>
        <p:spPr>
          <a:xfrm flipH="1">
            <a:off x="6794160" y="3143465"/>
            <a:ext cx="423590" cy="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EF4023CD-548E-4012-AC08-C5637E46AE4F}"/>
              </a:ext>
            </a:extLst>
          </p:cNvPr>
          <p:cNvCxnSpPr>
            <a:cxnSpLocks/>
          </p:cNvCxnSpPr>
          <p:nvPr/>
        </p:nvCxnSpPr>
        <p:spPr>
          <a:xfrm>
            <a:off x="6252890" y="2281944"/>
            <a:ext cx="0" cy="378739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12D33373-4CD9-4AE6-B6FF-4B5A78792E3B}"/>
              </a:ext>
            </a:extLst>
          </p:cNvPr>
          <p:cNvCxnSpPr>
            <a:cxnSpLocks/>
          </p:cNvCxnSpPr>
          <p:nvPr/>
        </p:nvCxnSpPr>
        <p:spPr>
          <a:xfrm>
            <a:off x="5338490" y="3124200"/>
            <a:ext cx="422230" cy="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4C03179C-A6DF-41D8-8085-9FF996CE790E}"/>
              </a:ext>
            </a:extLst>
          </p:cNvPr>
          <p:cNvCxnSpPr>
            <a:cxnSpLocks/>
          </p:cNvCxnSpPr>
          <p:nvPr/>
        </p:nvCxnSpPr>
        <p:spPr>
          <a:xfrm>
            <a:off x="1876297" y="3124200"/>
            <a:ext cx="407679" cy="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B68A89BF-8445-446B-9EC5-A579B6AAF45C}"/>
              </a:ext>
            </a:extLst>
          </p:cNvPr>
          <p:cNvCxnSpPr>
            <a:cxnSpLocks/>
          </p:cNvCxnSpPr>
          <p:nvPr/>
        </p:nvCxnSpPr>
        <p:spPr>
          <a:xfrm>
            <a:off x="3101030" y="1920192"/>
            <a:ext cx="0" cy="399116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FA265192-F703-43FB-B783-94834B454882}"/>
              </a:ext>
            </a:extLst>
          </p:cNvPr>
          <p:cNvCxnSpPr>
            <a:cxnSpLocks/>
          </p:cNvCxnSpPr>
          <p:nvPr/>
        </p:nvCxnSpPr>
        <p:spPr>
          <a:xfrm flipH="1">
            <a:off x="3908041" y="3139440"/>
            <a:ext cx="479750" cy="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8D50F07-663F-44B1-B3A9-18735EAE96F9}"/>
              </a:ext>
            </a:extLst>
          </p:cNvPr>
          <p:cNvCxnSpPr/>
          <p:nvPr/>
        </p:nvCxnSpPr>
        <p:spPr>
          <a:xfrm flipV="1">
            <a:off x="6355337" y="5197151"/>
            <a:ext cx="568588" cy="575214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78DF160-E55C-423F-8F9E-29C6FD803474}"/>
                  </a:ext>
                </a:extLst>
              </p:cNvPr>
              <p:cNvSpPr txBox="1"/>
              <p:nvPr/>
            </p:nvSpPr>
            <p:spPr>
              <a:xfrm>
                <a:off x="6330572" y="5277254"/>
                <a:ext cx="30905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78DF160-E55C-423F-8F9E-29C6FD803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572" y="5277254"/>
                <a:ext cx="309059" cy="276999"/>
              </a:xfrm>
              <a:prstGeom prst="rect">
                <a:avLst/>
              </a:prstGeom>
              <a:blipFill>
                <a:blip r:embed="rId5"/>
                <a:stretch>
                  <a:fillRect l="-17647"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EE48C152-F06B-4A27-BE04-A02B23722C58}"/>
              </a:ext>
            </a:extLst>
          </p:cNvPr>
          <p:cNvCxnSpPr/>
          <p:nvPr/>
        </p:nvCxnSpPr>
        <p:spPr>
          <a:xfrm flipV="1">
            <a:off x="9220457" y="5147648"/>
            <a:ext cx="568588" cy="575214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DACC159-9339-4F6A-BCA9-668EE4B5A619}"/>
                  </a:ext>
                </a:extLst>
              </p:cNvPr>
              <p:cNvSpPr txBox="1"/>
              <p:nvPr/>
            </p:nvSpPr>
            <p:spPr>
              <a:xfrm>
                <a:off x="9195692" y="5227751"/>
                <a:ext cx="30905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DACC159-9339-4F6A-BCA9-668EE4B5A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692" y="5227751"/>
                <a:ext cx="309059" cy="276999"/>
              </a:xfrm>
              <a:prstGeom prst="rect">
                <a:avLst/>
              </a:prstGeom>
              <a:blipFill>
                <a:blip r:embed="rId6"/>
                <a:stretch>
                  <a:fillRect l="-17647"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8702A648-77AB-41F1-8BE8-78E83BA1C127}"/>
              </a:ext>
            </a:extLst>
          </p:cNvPr>
          <p:cNvCxnSpPr/>
          <p:nvPr/>
        </p:nvCxnSpPr>
        <p:spPr>
          <a:xfrm flipV="1">
            <a:off x="6355336" y="5623560"/>
            <a:ext cx="502664" cy="148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D7FA253-724F-40F6-9E20-C11B4D12EB2C}"/>
                  </a:ext>
                </a:extLst>
              </p:cNvPr>
              <p:cNvSpPr txBox="1"/>
              <p:nvPr/>
            </p:nvSpPr>
            <p:spPr>
              <a:xfrm>
                <a:off x="6482799" y="5703663"/>
                <a:ext cx="30905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D7FA253-724F-40F6-9E20-C11B4D12E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2799" y="5703663"/>
                <a:ext cx="309059" cy="276999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1B7244B8-4344-4387-96AA-F39E0F83CA42}"/>
              </a:ext>
            </a:extLst>
          </p:cNvPr>
          <p:cNvCxnSpPr>
            <a:cxnSpLocks/>
          </p:cNvCxnSpPr>
          <p:nvPr/>
        </p:nvCxnSpPr>
        <p:spPr>
          <a:xfrm flipV="1">
            <a:off x="9220457" y="5539403"/>
            <a:ext cx="1059453" cy="218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5913E9-7ED0-4AC8-BCFA-25C78A6A3B8D}"/>
                  </a:ext>
                </a:extLst>
              </p:cNvPr>
              <p:cNvSpPr txBox="1"/>
              <p:nvPr/>
            </p:nvSpPr>
            <p:spPr>
              <a:xfrm>
                <a:off x="9634515" y="5648746"/>
                <a:ext cx="30905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5913E9-7ED0-4AC8-BCFA-25C78A6A3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4515" y="5648746"/>
                <a:ext cx="309059" cy="276999"/>
              </a:xfrm>
              <a:prstGeom prst="rect">
                <a:avLst/>
              </a:prstGeom>
              <a:blipFill>
                <a:blip r:embed="rId8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4A6D685F-93FF-42D2-93E7-F305596E1DC2}"/>
              </a:ext>
            </a:extLst>
          </p:cNvPr>
          <p:cNvCxnSpPr/>
          <p:nvPr/>
        </p:nvCxnSpPr>
        <p:spPr>
          <a:xfrm flipV="1">
            <a:off x="3161338" y="5060084"/>
            <a:ext cx="0" cy="43434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23C1DD3-A026-425C-AE0D-0214B205D0F2}"/>
              </a:ext>
            </a:extLst>
          </p:cNvPr>
          <p:cNvCxnSpPr>
            <a:cxnSpLocks/>
          </p:cNvCxnSpPr>
          <p:nvPr/>
        </p:nvCxnSpPr>
        <p:spPr>
          <a:xfrm>
            <a:off x="3436961" y="5727103"/>
            <a:ext cx="417740" cy="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41882D1B-A4A8-435E-99BC-537708F6A683}"/>
              </a:ext>
            </a:extLst>
          </p:cNvPr>
          <p:cNvCxnSpPr>
            <a:cxnSpLocks/>
          </p:cNvCxnSpPr>
          <p:nvPr/>
        </p:nvCxnSpPr>
        <p:spPr>
          <a:xfrm>
            <a:off x="3161338" y="5980662"/>
            <a:ext cx="0" cy="376517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0942CAC6-577E-4219-B0BC-A7328B9A6A40}"/>
              </a:ext>
            </a:extLst>
          </p:cNvPr>
          <p:cNvCxnSpPr>
            <a:cxnSpLocks/>
          </p:cNvCxnSpPr>
          <p:nvPr/>
        </p:nvCxnSpPr>
        <p:spPr>
          <a:xfrm flipH="1">
            <a:off x="2475841" y="5725328"/>
            <a:ext cx="443439" cy="6647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DC597B4E-39A1-4659-A9C4-D1B92C06B201}"/>
              </a:ext>
            </a:extLst>
          </p:cNvPr>
          <p:cNvCxnSpPr/>
          <p:nvPr/>
        </p:nvCxnSpPr>
        <p:spPr>
          <a:xfrm flipV="1">
            <a:off x="9220457" y="2825449"/>
            <a:ext cx="1487227" cy="29875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D75F3455-7B64-42C5-BE2A-6FCBAC57DD56}"/>
              </a:ext>
            </a:extLst>
          </p:cNvPr>
          <p:cNvSpPr/>
          <p:nvPr/>
        </p:nvSpPr>
        <p:spPr>
          <a:xfrm>
            <a:off x="10707684" y="2619213"/>
            <a:ext cx="843926" cy="38143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5C2A1C9-3876-4990-A9D1-DF244BDDA966}"/>
                  </a:ext>
                </a:extLst>
              </p:cNvPr>
              <p:cNvSpPr txBox="1"/>
              <p:nvPr/>
            </p:nvSpPr>
            <p:spPr>
              <a:xfrm>
                <a:off x="10757418" y="2646928"/>
                <a:ext cx="7752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в</m:t>
                          </m:r>
                        </m:sub>
                      </m:sSub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г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5C2A1C9-3876-4990-A9D1-DF244BDDA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7418" y="2646928"/>
                <a:ext cx="775276" cy="276999"/>
              </a:xfrm>
              <a:prstGeom prst="rect">
                <a:avLst/>
              </a:prstGeom>
              <a:blipFill>
                <a:blip r:embed="rId9"/>
                <a:stretch>
                  <a:fillRect l="-7087" r="-1575" b="-23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FB22A355-A377-4779-B903-7F36F5F16D13}"/>
              </a:ext>
            </a:extLst>
          </p:cNvPr>
          <p:cNvSpPr/>
          <p:nvPr/>
        </p:nvSpPr>
        <p:spPr>
          <a:xfrm>
            <a:off x="6923925" y="3788869"/>
            <a:ext cx="843926" cy="38143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B6B282B-2AB4-470C-A1E1-A429A47B2F66}"/>
                  </a:ext>
                </a:extLst>
              </p:cNvPr>
              <p:cNvSpPr txBox="1"/>
              <p:nvPr/>
            </p:nvSpPr>
            <p:spPr>
              <a:xfrm>
                <a:off x="6978147" y="3820626"/>
                <a:ext cx="7752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в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г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3B6B282B-2AB4-470C-A1E1-A429A47B2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147" y="3820626"/>
                <a:ext cx="775276" cy="276999"/>
              </a:xfrm>
              <a:prstGeom prst="rect">
                <a:avLst/>
              </a:prstGeom>
              <a:blipFill>
                <a:blip r:embed="rId10"/>
                <a:stretch>
                  <a:fillRect l="-7087" r="-1575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FA5C9DA3-F54A-4791-A4F2-6D34A9784F7E}"/>
              </a:ext>
            </a:extLst>
          </p:cNvPr>
          <p:cNvSpPr/>
          <p:nvPr/>
        </p:nvSpPr>
        <p:spPr>
          <a:xfrm>
            <a:off x="7323265" y="6402157"/>
            <a:ext cx="843926" cy="38143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2DCE178-5B8A-4A09-ADFD-5EBE1FA9FCA0}"/>
                  </a:ext>
                </a:extLst>
              </p:cNvPr>
              <p:cNvSpPr txBox="1"/>
              <p:nvPr/>
            </p:nvSpPr>
            <p:spPr>
              <a:xfrm>
                <a:off x="7372999" y="6429872"/>
                <a:ext cx="7752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в</m:t>
                          </m:r>
                        </m:sub>
                      </m:sSub>
                      <m:r>
                        <a:rPr lang="ru-RU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г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82DCE178-5B8A-4A09-ADFD-5EBE1FA9F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999" y="6429872"/>
                <a:ext cx="775276" cy="276999"/>
              </a:xfrm>
              <a:prstGeom prst="rect">
                <a:avLst/>
              </a:prstGeom>
              <a:blipFill>
                <a:blip r:embed="rId11"/>
                <a:stretch>
                  <a:fillRect l="-7031" r="-781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B39F21EB-D187-4A7C-88C1-114DA72C2668}"/>
              </a:ext>
            </a:extLst>
          </p:cNvPr>
          <p:cNvSpPr/>
          <p:nvPr/>
        </p:nvSpPr>
        <p:spPr>
          <a:xfrm>
            <a:off x="1282718" y="6168920"/>
            <a:ext cx="843926" cy="38143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5F09A8E-62B6-4AAC-9C84-8D2DE8921A70}"/>
                  </a:ext>
                </a:extLst>
              </p:cNvPr>
              <p:cNvSpPr txBox="1"/>
              <p:nvPr/>
            </p:nvSpPr>
            <p:spPr>
              <a:xfrm>
                <a:off x="1339185" y="6218679"/>
                <a:ext cx="7752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г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в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5F09A8E-62B6-4AAC-9C84-8D2DE8921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185" y="6218679"/>
                <a:ext cx="775276" cy="276999"/>
              </a:xfrm>
              <a:prstGeom prst="rect">
                <a:avLst/>
              </a:prstGeom>
              <a:blipFill>
                <a:blip r:embed="rId12"/>
                <a:stretch>
                  <a:fillRect l="-7087" r="-1575" b="-239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18D4A605-21EF-43F0-8072-B4857391DE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03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9AE0D1-F16E-44F5-BAD4-A6811D06AF1B}"/>
              </a:ext>
            </a:extLst>
          </p:cNvPr>
          <p:cNvSpPr/>
          <p:nvPr/>
        </p:nvSpPr>
        <p:spPr>
          <a:xfrm>
            <a:off x="0" y="1014692"/>
            <a:ext cx="12192000" cy="77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E082E3F-05A4-4E68-A900-117ED64D15D8}"/>
              </a:ext>
            </a:extLst>
          </p:cNvPr>
          <p:cNvSpPr txBox="1">
            <a:spLocks/>
          </p:cNvSpPr>
          <p:nvPr/>
        </p:nvSpPr>
        <p:spPr>
          <a:xfrm>
            <a:off x="2172117" y="275208"/>
            <a:ext cx="78477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accent1"/>
                </a:solidFill>
              </a:rPr>
              <a:t>Нелинейные колебания пузырька</a:t>
            </a:r>
          </a:p>
        </p:txBody>
      </p:sp>
      <p:pic>
        <p:nvPicPr>
          <p:cNvPr id="29" name="Сильные колебания пуызрька-MVI_7873">
            <a:hlinkClick r:id="" action="ppaction://media"/>
            <a:extLst>
              <a:ext uri="{FF2B5EF4-FFF2-40B4-BE49-F238E27FC236}">
                <a16:creationId xmlns:a16="http://schemas.microsoft.com/office/drawing/2014/main" id="{6CFE45E1-F454-4072-912D-00D9B83BFC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239" t="18750" r="16979" b="27083"/>
          <a:stretch/>
        </p:blipFill>
        <p:spPr>
          <a:xfrm>
            <a:off x="5797750" y="2093818"/>
            <a:ext cx="5506073" cy="3400425"/>
          </a:xfrm>
          <a:prstGeom prst="rect">
            <a:avLst/>
          </a:prstGeom>
        </p:spPr>
      </p:pic>
      <p:pic>
        <p:nvPicPr>
          <p:cNvPr id="30" name="Picture 24" descr="DSC05525">
            <a:extLst>
              <a:ext uri="{FF2B5EF4-FFF2-40B4-BE49-F238E27FC236}">
                <a16:creationId xmlns:a16="http://schemas.microsoft.com/office/drawing/2014/main" id="{0DAE188A-9595-46F5-AB4E-BF74923F7A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6856" y="1359667"/>
            <a:ext cx="3649662" cy="48687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150D4CF-46A2-4ADE-AD62-474175042AB7}"/>
                  </a:ext>
                </a:extLst>
              </p:cNvPr>
              <p:cNvSpPr txBox="1"/>
              <p:nvPr/>
            </p:nvSpPr>
            <p:spPr>
              <a:xfrm>
                <a:off x="1153600" y="4530254"/>
                <a:ext cx="30905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150D4CF-46A2-4ADE-AD62-474175042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600" y="4530254"/>
                <a:ext cx="309059" cy="276999"/>
              </a:xfrm>
              <a:prstGeom prst="rect">
                <a:avLst/>
              </a:prstGeom>
              <a:blipFill>
                <a:blip r:embed="rId6"/>
                <a:stretch>
                  <a:fillRect l="-17647" b="-108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DB0A0CFB-7BF9-46CD-8CEC-74586CF312C1}"/>
              </a:ext>
            </a:extLst>
          </p:cNvPr>
          <p:cNvCxnSpPr/>
          <p:nvPr/>
        </p:nvCxnSpPr>
        <p:spPr>
          <a:xfrm flipH="1">
            <a:off x="1471843" y="3941499"/>
            <a:ext cx="57150" cy="1619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6C0DB181-E5FB-44E0-865D-3E973562E566}"/>
              </a:ext>
            </a:extLst>
          </p:cNvPr>
          <p:cNvCxnSpPr/>
          <p:nvPr/>
        </p:nvCxnSpPr>
        <p:spPr>
          <a:xfrm>
            <a:off x="1528993" y="3941499"/>
            <a:ext cx="76200" cy="1619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FA09772-81AE-498F-85FD-71DC7766AEA8}"/>
                  </a:ext>
                </a:extLst>
              </p:cNvPr>
              <p:cNvSpPr txBox="1"/>
              <p:nvPr/>
            </p:nvSpPr>
            <p:spPr>
              <a:xfrm>
                <a:off x="1238819" y="3964924"/>
                <a:ext cx="2071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FA09772-81AE-498F-85FD-71DC7766A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19" y="3964924"/>
                <a:ext cx="207108" cy="276999"/>
              </a:xfrm>
              <a:prstGeom prst="rect">
                <a:avLst/>
              </a:prstGeom>
              <a:blipFill>
                <a:blip r:embed="rId7"/>
                <a:stretch>
                  <a:fillRect l="-26471" r="-23529" b="-652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E77D88-EBA7-4A25-B1BE-A318165D20A2}"/>
                  </a:ext>
                </a:extLst>
              </p:cNvPr>
              <p:cNvSpPr txBox="1"/>
              <p:nvPr/>
            </p:nvSpPr>
            <p:spPr>
              <a:xfrm>
                <a:off x="1238819" y="1541199"/>
                <a:ext cx="1839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1E77D88-EBA7-4A25-B1BE-A318165D2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19" y="1541199"/>
                <a:ext cx="183961" cy="276999"/>
              </a:xfrm>
              <a:prstGeom prst="rect">
                <a:avLst/>
              </a:prstGeom>
              <a:blipFill>
                <a:blip r:embed="rId8"/>
                <a:stretch>
                  <a:fillRect l="-33333" r="-3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BD70A8A-B85E-4214-945E-369119183901}"/>
                  </a:ext>
                </a:extLst>
              </p:cNvPr>
              <p:cNvSpPr txBox="1"/>
              <p:nvPr/>
            </p:nvSpPr>
            <p:spPr>
              <a:xfrm>
                <a:off x="4316643" y="3014399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BD70A8A-B85E-4214-945E-369119183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643" y="3014399"/>
                <a:ext cx="149913" cy="276999"/>
              </a:xfrm>
              <a:prstGeom prst="rect">
                <a:avLst/>
              </a:prstGeom>
              <a:blipFill>
                <a:blip r:embed="rId9"/>
                <a:stretch>
                  <a:fillRect l="-32000" r="-28000" b="-43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348F42-B15E-4F7B-9CDC-A15DC63EEE24}"/>
                  </a:ext>
                </a:extLst>
              </p:cNvPr>
              <p:cNvSpPr txBox="1"/>
              <p:nvPr/>
            </p:nvSpPr>
            <p:spPr>
              <a:xfrm>
                <a:off x="4281718" y="5541699"/>
                <a:ext cx="1499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F348F42-B15E-4F7B-9CDC-A15DC63EE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718" y="5541699"/>
                <a:ext cx="149913" cy="276999"/>
              </a:xfrm>
              <a:prstGeom prst="rect">
                <a:avLst/>
              </a:prstGeom>
              <a:blipFill>
                <a:blip r:embed="rId10"/>
                <a:stretch>
                  <a:fillRect l="-32000" r="-28000" b="-43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E882D3E7-6A01-4508-9039-DADBFA6EBB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00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9AE0D1-F16E-44F5-BAD4-A6811D06AF1B}"/>
              </a:ext>
            </a:extLst>
          </p:cNvPr>
          <p:cNvSpPr/>
          <p:nvPr/>
        </p:nvSpPr>
        <p:spPr>
          <a:xfrm>
            <a:off x="0" y="1014692"/>
            <a:ext cx="12192000" cy="77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E082E3F-05A4-4E68-A900-117ED64D15D8}"/>
              </a:ext>
            </a:extLst>
          </p:cNvPr>
          <p:cNvSpPr txBox="1">
            <a:spLocks/>
          </p:cNvSpPr>
          <p:nvPr/>
        </p:nvSpPr>
        <p:spPr>
          <a:xfrm>
            <a:off x="2172117" y="275208"/>
            <a:ext cx="78477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accent1"/>
                </a:solidFill>
              </a:rPr>
              <a:t>Давление вблизи поверхности пузырька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47C08758-C387-4008-86DD-17C3F91574B6}"/>
              </a:ext>
            </a:extLst>
          </p:cNvPr>
          <p:cNvSpPr/>
          <p:nvPr/>
        </p:nvSpPr>
        <p:spPr>
          <a:xfrm>
            <a:off x="495459" y="1144156"/>
            <a:ext cx="11381173" cy="76901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E337E22-8525-4B96-A9C8-C6CECCF0D51B}"/>
              </a:ext>
            </a:extLst>
          </p:cNvPr>
          <p:cNvSpPr txBox="1">
            <a:spLocks/>
          </p:cNvSpPr>
          <p:nvPr/>
        </p:nvSpPr>
        <p:spPr>
          <a:xfrm>
            <a:off x="1359009" y="1190404"/>
            <a:ext cx="9654071" cy="92513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</a:pPr>
            <a:r>
              <a:rPr lang="ru-RU" altLang="zh-CN" sz="2000" dirty="0">
                <a:solidFill>
                  <a:schemeClr val="bg1"/>
                </a:solidFill>
                <a:latin typeface="+mj-lt"/>
              </a:rPr>
              <a:t>Решая задачу о сжатии сферически-симметрической полости в жидкости, можно получить зависимость давления, скорость сжатия от расстояния от центра полости.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018D21C-39A8-444D-AE02-F95275F07DDC}"/>
                  </a:ext>
                </a:extLst>
              </p:cNvPr>
              <p:cNvSpPr txBox="1"/>
              <p:nvPr/>
            </p:nvSpPr>
            <p:spPr>
              <a:xfrm>
                <a:off x="1212740" y="2156752"/>
                <a:ext cx="4513351" cy="705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̈"/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̇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̇"/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acc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018D21C-39A8-444D-AE02-F95275F07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2740" y="2156752"/>
                <a:ext cx="4513351" cy="70500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0DD9196-6D23-41BC-8FEE-37714392FB09}"/>
                  </a:ext>
                </a:extLst>
              </p:cNvPr>
              <p:cNvSpPr txBox="1"/>
              <p:nvPr/>
            </p:nvSpPr>
            <p:spPr>
              <a:xfrm>
                <a:off x="6719245" y="2212319"/>
                <a:ext cx="4884527" cy="17313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600" i="1" dirty="0">
                    <a:latin typeface="+mj-lt"/>
                  </a:rPr>
                  <a:t>г</a:t>
                </a:r>
                <a:r>
                  <a:rPr lang="ru-RU" sz="1600" b="0" i="1" dirty="0">
                    <a:latin typeface="+mj-lt"/>
                  </a:rPr>
                  <a:t>де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ru-RU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1600" i="1" dirty="0">
                    <a:latin typeface="+mj-lt"/>
                  </a:rPr>
                  <a:t> - </a:t>
                </a:r>
                <a:r>
                  <a:rPr lang="ru-RU" sz="1600" i="1" dirty="0">
                    <a:latin typeface="+mj-lt"/>
                  </a:rPr>
                  <a:t>давление жидкости на </a:t>
                </a:r>
              </a:p>
              <a:p>
                <a:r>
                  <a:rPr lang="ru-RU" sz="1600" i="1" dirty="0">
                    <a:latin typeface="+mj-lt"/>
                  </a:rPr>
                  <a:t>              бесконечности (постоянное давление).</a:t>
                </a:r>
              </a:p>
              <a:p>
                <a:r>
                  <a:rPr lang="ru-RU" sz="1600" i="1" dirty="0">
                    <a:latin typeface="+mj-lt"/>
                  </a:rPr>
                  <a:t>        </a:t>
                </a:r>
                <a14:m>
                  <m:oMath xmlns:m="http://schemas.openxmlformats.org/officeDocument/2006/math">
                    <m:r>
                      <a:rPr lang="ru-RU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m:rPr>
                        <m:nor/>
                      </m:rPr>
                      <a:rPr lang="ru-RU" sz="1600" i="1">
                        <a:latin typeface="+mj-lt"/>
                      </a:rPr>
                      <m:t>плотность жидкости в данной точке</m:t>
                    </m:r>
                  </m:oMath>
                </a14:m>
                <a:r>
                  <a:rPr lang="ru-RU" sz="1600" i="1" dirty="0">
                    <a:latin typeface="+mj-lt"/>
                  </a:rPr>
                  <a:t>,</a:t>
                </a:r>
              </a:p>
              <a:p>
                <a:r>
                  <a:rPr lang="ru-RU" sz="1600" i="1" dirty="0">
                    <a:latin typeface="+mj-lt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m:rPr>
                        <m:nor/>
                      </m:rPr>
                      <a:rPr lang="ru-RU" sz="1600" i="1">
                        <a:latin typeface="+mj-lt"/>
                      </a:rPr>
                      <m:t>давлени</m:t>
                    </m:r>
                    <m:r>
                      <m:rPr>
                        <m:nor/>
                      </m:rPr>
                      <a:rPr lang="ru-RU" sz="1600" b="0" i="1" smtClean="0">
                        <a:latin typeface="+mj-lt"/>
                      </a:rPr>
                      <m:t>е </m:t>
                    </m:r>
                    <m:r>
                      <m:rPr>
                        <m:nor/>
                      </m:rPr>
                      <a:rPr lang="ru-RU" sz="1600" i="1">
                        <a:latin typeface="+mj-lt"/>
                      </a:rPr>
                      <m:t>окружающей объём жидкости</m:t>
                    </m:r>
                  </m:oMath>
                </a14:m>
                <a:r>
                  <a:rPr lang="ru-RU" sz="1600" i="1" dirty="0">
                    <a:latin typeface="+mj-lt"/>
                  </a:rPr>
                  <a:t>,</a:t>
                </a:r>
              </a:p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sz="160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ru-RU" sz="1600" i="1" dirty="0">
                    <a:latin typeface="+mj-lt"/>
                  </a:rPr>
                  <a:t> - радиус полости, </a:t>
                </a:r>
              </a:p>
              <a:p>
                <a:r>
                  <a:rPr lang="ru-RU" sz="1600" i="1" dirty="0">
                    <a:latin typeface="+mj-lt"/>
                  </a:rPr>
                  <a:t>    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ru-RU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en-US" sz="1600" i="1" dirty="0">
                    <a:latin typeface="+mj-lt"/>
                  </a:rPr>
                  <a:t> - </a:t>
                </a:r>
                <a:r>
                  <a:rPr lang="ru-RU" sz="1600" i="1" dirty="0">
                    <a:latin typeface="+mj-lt"/>
                  </a:rPr>
                  <a:t>производная по времени.</a:t>
                </a:r>
              </a:p>
              <a:p>
                <a:endParaRPr lang="ru-RU" sz="16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0DD9196-6D23-41BC-8FEE-37714392FB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245" y="2212319"/>
                <a:ext cx="4884527" cy="1731308"/>
              </a:xfrm>
              <a:prstGeom prst="rect">
                <a:avLst/>
              </a:prstGeom>
              <a:blipFill>
                <a:blip r:embed="rId3"/>
                <a:stretch>
                  <a:fillRect l="-2494" t="-38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801411BB-640A-4C2E-9DE1-F3DEA5463F4E}"/>
              </a:ext>
            </a:extLst>
          </p:cNvPr>
          <p:cNvSpPr/>
          <p:nvPr/>
        </p:nvSpPr>
        <p:spPr>
          <a:xfrm>
            <a:off x="964705" y="2037483"/>
            <a:ext cx="5041251" cy="989802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DFB1DF6-E794-482C-959B-78E14405857F}"/>
                  </a:ext>
                </a:extLst>
              </p:cNvPr>
              <p:cNvSpPr txBox="1"/>
              <p:nvPr/>
            </p:nvSpPr>
            <p:spPr>
              <a:xfrm>
                <a:off x="1876338" y="3272731"/>
                <a:ext cx="2843792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>
                                            <m:sSubPr>
                                              <m:ctrlPr>
                                                <a:rPr lang="en-US" sz="20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𝑜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DFB1DF6-E794-482C-959B-78E144058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6338" y="3272731"/>
                <a:ext cx="2843792" cy="9093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AC73685A-A1F8-4BFB-AAFA-FE2E93E987ED}"/>
              </a:ext>
            </a:extLst>
          </p:cNvPr>
          <p:cNvSpPr/>
          <p:nvPr/>
        </p:nvSpPr>
        <p:spPr>
          <a:xfrm>
            <a:off x="1548272" y="3232506"/>
            <a:ext cx="3799643" cy="989802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AD64ACD-D852-40E8-AF2D-8CD0A13B6BEB}"/>
                  </a:ext>
                </a:extLst>
              </p:cNvPr>
              <p:cNvSpPr txBox="1"/>
              <p:nvPr/>
            </p:nvSpPr>
            <p:spPr>
              <a:xfrm>
                <a:off x="176941" y="4427529"/>
                <a:ext cx="6542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i="1" dirty="0">
                    <a:latin typeface="+mj-lt"/>
                  </a:rPr>
                  <a:t>Вычисленное Эйлером из этого уравнения время схлопывания </a:t>
                </a:r>
                <a14:m>
                  <m:oMath xmlns:m="http://schemas.openxmlformats.org/officeDocument/2006/math">
                    <m:r>
                      <a:rPr lang="ru-RU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ru-RU" sz="1600" b="1" i="1" dirty="0">
                    <a:latin typeface="+mj-lt"/>
                  </a:rPr>
                  <a:t>: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AD64ACD-D852-40E8-AF2D-8CD0A13B6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41" y="4427529"/>
                <a:ext cx="6542304" cy="369332"/>
              </a:xfrm>
              <a:prstGeom prst="rect">
                <a:avLst/>
              </a:prstGeom>
              <a:blipFill>
                <a:blip r:embed="rId5"/>
                <a:stretch>
                  <a:fillRect l="-746" t="-8197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F0E7BF-5BC5-455D-9684-466EE9F3FA18}"/>
                  </a:ext>
                </a:extLst>
              </p:cNvPr>
              <p:cNvSpPr txBox="1"/>
              <p:nvPr/>
            </p:nvSpPr>
            <p:spPr>
              <a:xfrm>
                <a:off x="6994356" y="3847284"/>
                <a:ext cx="1926361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0.915 </m:t>
                      </m:r>
                      <m:sSub>
                        <m:sSubPr>
                          <m:ctrlP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ru-RU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ru-RU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F0E7BF-5BC5-455D-9684-466EE9F3F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356" y="3847284"/>
                <a:ext cx="1926361" cy="9093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6ED220AF-57F0-4D1E-9DFC-B4C04D2F61BE}"/>
              </a:ext>
            </a:extLst>
          </p:cNvPr>
          <p:cNvSpPr/>
          <p:nvPr/>
        </p:nvSpPr>
        <p:spPr>
          <a:xfrm>
            <a:off x="6844087" y="3807059"/>
            <a:ext cx="2251799" cy="989802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1DAD3D-72D4-43F8-8CAC-BF65EF0C604A}"/>
                  </a:ext>
                </a:extLst>
              </p:cNvPr>
              <p:cNvSpPr txBox="1"/>
              <p:nvPr/>
            </p:nvSpPr>
            <p:spPr>
              <a:xfrm>
                <a:off x="176941" y="4961066"/>
                <a:ext cx="3571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b="1" i="1" dirty="0">
                    <a:latin typeface="+mj-lt"/>
                  </a:rPr>
                  <a:t>Согласно Эйлеру при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𝟓𝟖𝟕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ru-RU" sz="1600" b="1" i="1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endParaRPr lang="ru-RU" sz="1600" b="1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31DAD3D-72D4-43F8-8CAC-BF65EF0C6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41" y="4961066"/>
                <a:ext cx="3571940" cy="369332"/>
              </a:xfrm>
              <a:prstGeom prst="rect">
                <a:avLst/>
              </a:prstGeom>
              <a:blipFill>
                <a:blip r:embed="rId7"/>
                <a:stretch>
                  <a:fillRect l="-1365"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B8E391D-A2A4-4791-91CE-E1EEE241F225}"/>
                  </a:ext>
                </a:extLst>
              </p:cNvPr>
              <p:cNvSpPr txBox="1"/>
              <p:nvPr/>
            </p:nvSpPr>
            <p:spPr>
              <a:xfrm>
                <a:off x="3982058" y="5003194"/>
                <a:ext cx="3345468" cy="6434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1.587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−4/3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B8E391D-A2A4-4791-91CE-E1EEE241F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2058" y="5003194"/>
                <a:ext cx="3345468" cy="6434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6CD6E62F-7A9F-40B9-A7AD-7208C4B372D2}"/>
              </a:ext>
            </a:extLst>
          </p:cNvPr>
          <p:cNvSpPr/>
          <p:nvPr/>
        </p:nvSpPr>
        <p:spPr>
          <a:xfrm>
            <a:off x="3835154" y="4881206"/>
            <a:ext cx="3571940" cy="989802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261F9F20-5E8F-499C-AEB4-183E678D06B4}"/>
              </a:ext>
            </a:extLst>
          </p:cNvPr>
          <p:cNvSpPr/>
          <p:nvPr/>
        </p:nvSpPr>
        <p:spPr>
          <a:xfrm>
            <a:off x="176941" y="5955353"/>
            <a:ext cx="11838118" cy="76901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1C4FFCE-407D-4480-AB49-167095D16FA9}"/>
                  </a:ext>
                </a:extLst>
              </p:cNvPr>
              <p:cNvSpPr txBox="1"/>
              <p:nvPr/>
            </p:nvSpPr>
            <p:spPr>
              <a:xfrm>
                <a:off x="75893" y="6035213"/>
                <a:ext cx="119311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1600" i="1" dirty="0">
                    <a:solidFill>
                      <a:schemeClr val="bg1"/>
                    </a:solidFill>
                  </a:rPr>
                  <a:t>    Для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=0.05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ru-RU" sz="1600" i="1" dirty="0">
                    <a:solidFill>
                      <a:schemeClr val="bg1"/>
                    </a:solidFill>
                  </a:rPr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ru-RU" sz="1600" i="1" dirty="0">
                    <a:solidFill>
                      <a:schemeClr val="bg1"/>
                    </a:solidFill>
                  </a:rPr>
                  <a:t> атм., получаем </a:t>
                </a:r>
                <a:r>
                  <a:rPr lang="en-US" sz="1600" i="1" u="sng" dirty="0">
                    <a:solidFill>
                      <a:schemeClr val="bg1"/>
                    </a:solidFill>
                  </a:rPr>
                  <a:t>p = 1260 </a:t>
                </a:r>
                <a:r>
                  <a:rPr lang="ru-RU" sz="1600" i="1" u="sng" dirty="0">
                    <a:solidFill>
                      <a:schemeClr val="bg1"/>
                    </a:solidFill>
                  </a:rPr>
                  <a:t>атм.! </a:t>
                </a:r>
                <a:r>
                  <a:rPr lang="ru-RU" sz="1600" i="1" dirty="0">
                    <a:solidFill>
                      <a:schemeClr val="bg1"/>
                    </a:solidFill>
                  </a:rPr>
                  <a:t>Это давление возникает в непосредственной близости от поверхности</a:t>
                </a:r>
              </a:p>
              <a:p>
                <a:pPr algn="ctr"/>
                <a:r>
                  <a:rPr lang="ru-RU" sz="1600" i="1" dirty="0">
                    <a:solidFill>
                      <a:schemeClr val="bg1"/>
                    </a:solidFill>
                  </a:rPr>
                  <a:t>полости, но на самой поверхности оно равно нулю.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1C4FFCE-407D-4480-AB49-167095D16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3" y="6035213"/>
                <a:ext cx="11931151" cy="584775"/>
              </a:xfrm>
              <a:prstGeom prst="rect">
                <a:avLst/>
              </a:prstGeom>
              <a:blipFill>
                <a:blip r:embed="rId9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451EF79-5916-4379-A6E4-246B1D7E1E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7059F6-F968-459C-8C43-D6114C373E48}"/>
              </a:ext>
            </a:extLst>
          </p:cNvPr>
          <p:cNvSpPr txBox="1"/>
          <p:nvPr/>
        </p:nvSpPr>
        <p:spPr>
          <a:xfrm>
            <a:off x="397938" y="230753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(1)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0536CE-A35E-41DE-8021-B42F63C282DA}"/>
              </a:ext>
            </a:extLst>
          </p:cNvPr>
          <p:cNvSpPr txBox="1"/>
          <p:nvPr/>
        </p:nvSpPr>
        <p:spPr>
          <a:xfrm>
            <a:off x="920487" y="3552689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393140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9AE0D1-F16E-44F5-BAD4-A6811D06AF1B}"/>
              </a:ext>
            </a:extLst>
          </p:cNvPr>
          <p:cNvSpPr/>
          <p:nvPr/>
        </p:nvSpPr>
        <p:spPr>
          <a:xfrm>
            <a:off x="0" y="1014692"/>
            <a:ext cx="12192000" cy="77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E082E3F-05A4-4E68-A900-117ED64D15D8}"/>
              </a:ext>
            </a:extLst>
          </p:cNvPr>
          <p:cNvSpPr txBox="1">
            <a:spLocks/>
          </p:cNvSpPr>
          <p:nvPr/>
        </p:nvSpPr>
        <p:spPr>
          <a:xfrm>
            <a:off x="2172117" y="275208"/>
            <a:ext cx="78477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accent1"/>
                </a:solidFill>
              </a:rPr>
              <a:t>Нелинейные колебания пузырька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E337E22-8525-4B96-A9C8-C6CECCF0D51B}"/>
              </a:ext>
            </a:extLst>
          </p:cNvPr>
          <p:cNvSpPr txBox="1">
            <a:spLocks/>
          </p:cNvSpPr>
          <p:nvPr/>
        </p:nvSpPr>
        <p:spPr>
          <a:xfrm>
            <a:off x="1359009" y="1190404"/>
            <a:ext cx="9654071" cy="92513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</a:pPr>
            <a:r>
              <a:rPr lang="ru-RU" altLang="zh-CN" sz="2000" dirty="0">
                <a:solidFill>
                  <a:schemeClr val="bg1"/>
                </a:solidFill>
                <a:latin typeface="+mj-lt"/>
              </a:rPr>
              <a:t>Решая задачу о сжатии сферически-симметрической полости в жидкости, можно получить зависимость давления, скорость сжатия от расстояния от центра полости.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4383D6C7-44B3-4F77-BFC3-78B34159694D}"/>
              </a:ext>
            </a:extLst>
          </p:cNvPr>
          <p:cNvSpPr/>
          <p:nvPr/>
        </p:nvSpPr>
        <p:spPr>
          <a:xfrm>
            <a:off x="647857" y="1265487"/>
            <a:ext cx="11381173" cy="76901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0F91538C-8497-4925-B8BF-2DAB336946B0}"/>
              </a:ext>
            </a:extLst>
          </p:cNvPr>
          <p:cNvSpPr txBox="1">
            <a:spLocks/>
          </p:cNvSpPr>
          <p:nvPr/>
        </p:nvSpPr>
        <p:spPr>
          <a:xfrm>
            <a:off x="1511409" y="1342804"/>
            <a:ext cx="9654071" cy="92513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</a:pPr>
            <a:r>
              <a:rPr lang="ru-RU" sz="2000" dirty="0">
                <a:solidFill>
                  <a:schemeClr val="bg1"/>
                </a:solidFill>
                <a:latin typeface="+mj-lt"/>
              </a:rPr>
              <a:t> Но в сильном акустическом поле сферически-симметричные осцилляции пузырька становятся неустойчивыми и на его поверхности возникает рябь. </a:t>
            </a:r>
            <a:endParaRPr lang="ru-RU" altLang="zh-CN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2" name="Пузырь у стенки-Jetting">
            <a:hlinkClick r:id="" action="ppaction://media"/>
            <a:extLst>
              <a:ext uri="{FF2B5EF4-FFF2-40B4-BE49-F238E27FC236}">
                <a16:creationId xmlns:a16="http://schemas.microsoft.com/office/drawing/2014/main" id="{2E2BB9E9-926A-4604-9289-75C99D2817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6473" y="2340255"/>
            <a:ext cx="5248651" cy="3936488"/>
          </a:xfrm>
          <a:prstGeom prst="roundRect">
            <a:avLst>
              <a:gd name="adj" fmla="val 5439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9727A2F-5858-4425-A68B-B36AEB125C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04"/>
          <a:stretch/>
        </p:blipFill>
        <p:spPr>
          <a:xfrm>
            <a:off x="471736" y="3337923"/>
            <a:ext cx="5624263" cy="1729048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F1B7DD0-BCA5-4666-A6AB-773DF8527C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4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87606" y="1664756"/>
            <a:ext cx="1918798" cy="64171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8676" name="Заголовок 1"/>
          <p:cNvSpPr>
            <a:spLocks noGrp="1"/>
          </p:cNvSpPr>
          <p:nvPr>
            <p:ph type="title"/>
          </p:nvPr>
        </p:nvSpPr>
        <p:spPr>
          <a:xfrm>
            <a:off x="2152650" y="-54507"/>
            <a:ext cx="7886700" cy="1325563"/>
          </a:xfrm>
        </p:spPr>
        <p:txBody>
          <a:bodyPr>
            <a:normAutofit/>
          </a:bodyPr>
          <a:lstStyle/>
          <a:p>
            <a:pPr algn="ctr" fontAlgn="auto"/>
            <a:r>
              <a:rPr lang="ru-RU" b="1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/>
                </a:solidFill>
                <a:cs typeface="Roboto Black"/>
              </a:rPr>
              <a:t>Экспериментальная часть</a:t>
            </a:r>
          </a:p>
        </p:txBody>
      </p:sp>
      <p:pic>
        <p:nvPicPr>
          <p:cNvPr id="13315" name="Рисунок 2" descr="OV64saP582E.jpg"/>
          <p:cNvPicPr>
            <a:picLocks noChangeAspect="1"/>
          </p:cNvPicPr>
          <p:nvPr/>
        </p:nvPicPr>
        <p:blipFill>
          <a:blip r:embed="rId2" cstate="print"/>
          <a:srcRect l="9196" t="10535" r="12177" b="10190"/>
          <a:stretch>
            <a:fillRect/>
          </a:stretch>
        </p:blipFill>
        <p:spPr>
          <a:xfrm>
            <a:off x="4129088" y="2062163"/>
            <a:ext cx="5624512" cy="4252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77" name="Выноска 1 4"/>
          <p:cNvSpPr/>
          <p:nvPr/>
        </p:nvSpPr>
        <p:spPr>
          <a:xfrm>
            <a:off x="8721726" y="2530475"/>
            <a:ext cx="1946275" cy="350838"/>
          </a:xfrm>
          <a:prstGeom prst="borderCallout1">
            <a:avLst>
              <a:gd name="adj1" fmla="val 67235"/>
              <a:gd name="adj2" fmla="val 410"/>
              <a:gd name="adj3" fmla="val 127651"/>
              <a:gd name="adj4" fmla="val -29590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ru-RU" noProof="1">
                <a:solidFill>
                  <a:schemeClr val="tx1"/>
                </a:solidFill>
              </a:rPr>
              <a:t>Генератор </a:t>
            </a:r>
          </a:p>
        </p:txBody>
      </p:sp>
      <p:sp>
        <p:nvSpPr>
          <p:cNvPr id="1048678" name="Выноска 1 5"/>
          <p:cNvSpPr/>
          <p:nvPr/>
        </p:nvSpPr>
        <p:spPr>
          <a:xfrm>
            <a:off x="8434389" y="4051300"/>
            <a:ext cx="2233613" cy="350838"/>
          </a:xfrm>
          <a:prstGeom prst="borderCallout1">
            <a:avLst>
              <a:gd name="adj1" fmla="val 18750"/>
              <a:gd name="adj2" fmla="val 2143"/>
              <a:gd name="adj3" fmla="val 112500"/>
              <a:gd name="adj4" fmla="val -3833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ru-RU" noProof="1">
                <a:solidFill>
                  <a:schemeClr val="tx1"/>
                </a:solidFill>
              </a:rPr>
              <a:t>Осциллограф</a:t>
            </a:r>
          </a:p>
        </p:txBody>
      </p:sp>
      <p:pic>
        <p:nvPicPr>
          <p:cNvPr id="13318" name="Рисунок 6" descr="K1fz9DKLPf0.jpg"/>
          <p:cNvPicPr>
            <a:picLocks noChangeAspect="1"/>
          </p:cNvPicPr>
          <p:nvPr/>
        </p:nvPicPr>
        <p:blipFill>
          <a:blip r:embed="rId3" cstate="print"/>
          <a:srcRect l="15892" r="24159" b="13023"/>
          <a:stretch>
            <a:fillRect/>
          </a:stretch>
        </p:blipFill>
        <p:spPr>
          <a:xfrm>
            <a:off x="1854200" y="2892425"/>
            <a:ext cx="1785938" cy="3455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79" name="Выноска 1 7"/>
          <p:cNvSpPr/>
          <p:nvPr/>
        </p:nvSpPr>
        <p:spPr>
          <a:xfrm>
            <a:off x="3341689" y="5911850"/>
            <a:ext cx="2786063" cy="319088"/>
          </a:xfrm>
          <a:prstGeom prst="borderCallout1">
            <a:avLst>
              <a:gd name="adj1" fmla="val 82083"/>
              <a:gd name="adj2" fmla="val 445"/>
              <a:gd name="adj3" fmla="val 69167"/>
              <a:gd name="adj4" fmla="val -1581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ru-RU" noProof="1">
                <a:solidFill>
                  <a:schemeClr val="tx1"/>
                </a:solidFill>
              </a:rPr>
              <a:t>Излучатель</a:t>
            </a:r>
          </a:p>
        </p:txBody>
      </p:sp>
      <p:cxnSp>
        <p:nvCxnSpPr>
          <p:cNvPr id="3145728" name="Прямая соединительная линия 9"/>
          <p:cNvCxnSpPr/>
          <p:nvPr/>
        </p:nvCxnSpPr>
        <p:spPr>
          <a:xfrm rot="10800000">
            <a:off x="5095876" y="5422901"/>
            <a:ext cx="669925" cy="5000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80" name="Выноска 1 12"/>
          <p:cNvSpPr/>
          <p:nvPr/>
        </p:nvSpPr>
        <p:spPr>
          <a:xfrm>
            <a:off x="2374901" y="2455863"/>
            <a:ext cx="2009775" cy="298450"/>
          </a:xfrm>
          <a:prstGeom prst="borderCallout1">
            <a:avLst>
              <a:gd name="adj1" fmla="val 100893"/>
              <a:gd name="adj2" fmla="val 72091"/>
              <a:gd name="adj3" fmla="val 269643"/>
              <a:gd name="adj4" fmla="val 4314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ru-RU" noProof="1">
                <a:solidFill>
                  <a:schemeClr val="tx1"/>
                </a:solidFill>
              </a:rPr>
              <a:t>Гидрофон</a:t>
            </a:r>
          </a:p>
        </p:txBody>
      </p:sp>
      <p:cxnSp>
        <p:nvCxnSpPr>
          <p:cNvPr id="3145729" name="Прямая соединительная линия 14"/>
          <p:cNvCxnSpPr/>
          <p:nvPr/>
        </p:nvCxnSpPr>
        <p:spPr>
          <a:xfrm>
            <a:off x="3821114" y="2774951"/>
            <a:ext cx="1127125" cy="10001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81" name="Выноска 1 15"/>
          <p:cNvSpPr/>
          <p:nvPr/>
        </p:nvSpPr>
        <p:spPr>
          <a:xfrm>
            <a:off x="5756275" y="3189289"/>
            <a:ext cx="1955800" cy="373063"/>
          </a:xfrm>
          <a:prstGeom prst="borderCallout1">
            <a:avLst>
              <a:gd name="adj1" fmla="val 98749"/>
              <a:gd name="adj2" fmla="val 83515"/>
              <a:gd name="adj3" fmla="val 161071"/>
              <a:gd name="adj4" fmla="val 12036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ru-RU" noProof="1">
                <a:solidFill>
                  <a:schemeClr val="tx1"/>
                </a:solidFill>
              </a:rPr>
              <a:t>Усилитель</a:t>
            </a:r>
          </a:p>
        </p:txBody>
      </p:sp>
      <p:sp>
        <p:nvSpPr>
          <p:cNvPr id="13324" name="TextBox 16"/>
          <p:cNvSpPr txBox="1"/>
          <p:nvPr/>
        </p:nvSpPr>
        <p:spPr>
          <a:xfrm>
            <a:off x="4597401" y="1520825"/>
            <a:ext cx="184731" cy="36933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endParaRPr lang="ru-RU" altLang="zh-CN" dirty="0">
              <a:latin typeface="Calibri" panose="020F0502020204030204" charset="0"/>
            </a:endParaRPr>
          </a:p>
        </p:txBody>
      </p:sp>
      <p:sp>
        <p:nvSpPr>
          <p:cNvPr id="2" name="Выноска 1 4"/>
          <p:cNvSpPr/>
          <p:nvPr/>
        </p:nvSpPr>
        <p:spPr>
          <a:xfrm>
            <a:off x="5504816" y="1614806"/>
            <a:ext cx="3787775" cy="351155"/>
          </a:xfrm>
          <a:prstGeom prst="borderCallout1">
            <a:avLst>
              <a:gd name="adj1" fmla="val 99276"/>
              <a:gd name="adj2" fmla="val 27393"/>
              <a:gd name="adj3" fmla="val 319891"/>
              <a:gd name="adj4" fmla="val 72847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r>
              <a:rPr lang="ru-RU" noProof="1">
                <a:solidFill>
                  <a:schemeClr val="tx1"/>
                </a:solidFill>
              </a:rPr>
              <a:t>Согласующее устройство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337481"/>
            <a:ext cx="12192000" cy="871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42198" y="1746912"/>
            <a:ext cx="1799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/>
                </a:solidFill>
                <a:latin typeface="+mj-lt"/>
              </a:rPr>
              <a:t>Установка: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DA4A933-9F00-41F3-9FE9-9B23ED3834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17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282852" y="464024"/>
            <a:ext cx="5385984" cy="53635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39788" y="2057400"/>
            <a:ext cx="4992687" cy="21597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39788" y="464024"/>
            <a:ext cx="4987806" cy="159337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2161" y="464024"/>
            <a:ext cx="4992687" cy="1470546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Экспериментальная часть.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987806" cy="38115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j-lt"/>
              </a:rPr>
              <a:t>Наблюдение движения пузырьков в акустическом поле, а также эффектов левитации, слияния и коллапса. </a:t>
            </a:r>
          </a:p>
        </p:txBody>
      </p:sp>
      <p:pic>
        <p:nvPicPr>
          <p:cNvPr id="10" name="эксперимент 0.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7360" y="607325"/>
            <a:ext cx="5076967" cy="5097439"/>
          </a:xfr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8B87ACB-6D64-4704-9D70-B3E60A46BA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8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-20357"/>
            <a:ext cx="10515600" cy="1325563"/>
          </a:xfrm>
        </p:spPr>
        <p:txBody>
          <a:bodyPr/>
          <a:lstStyle/>
          <a:p>
            <a:pPr algn="ctr"/>
            <a:r>
              <a:rPr lang="ru-RU" b="1" noProof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/>
                </a:solidFill>
              </a:rPr>
              <a:t>Наблюдения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192959"/>
            <a:ext cx="12192001" cy="1122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B970EC3-3C6F-4FF3-B5DA-0B0EB0029641}"/>
              </a:ext>
            </a:extLst>
          </p:cNvPr>
          <p:cNvSpPr/>
          <p:nvPr/>
        </p:nvSpPr>
        <p:spPr>
          <a:xfrm>
            <a:off x="685800" y="1824972"/>
            <a:ext cx="10820208" cy="38927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AE09087A-1189-4175-A12A-21042BDEE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864648"/>
            <a:ext cx="3462345" cy="192942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Слияние</a:t>
            </a:r>
          </a:p>
        </p:txBody>
      </p:sp>
      <p:sp>
        <p:nvSpPr>
          <p:cNvPr id="17" name="Объект 3">
            <a:extLst>
              <a:ext uri="{FF2B5EF4-FFF2-40B4-BE49-F238E27FC236}">
                <a16:creationId xmlns:a16="http://schemas.microsoft.com/office/drawing/2014/main" id="{F77792C9-B319-4612-8B97-A49AD80B7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89218" y="1864649"/>
            <a:ext cx="3518115" cy="375785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Левитация</a:t>
            </a:r>
          </a:p>
        </p:txBody>
      </p:sp>
      <p:pic>
        <p:nvPicPr>
          <p:cNvPr id="18" name="левитация 1 пузырька">
            <a:hlinkClick r:id="" action="ppaction://media"/>
            <a:extLst>
              <a:ext uri="{FF2B5EF4-FFF2-40B4-BE49-F238E27FC236}">
                <a16:creationId xmlns:a16="http://schemas.microsoft.com/office/drawing/2014/main" id="{8156C116-F3FA-44E6-BBDA-5A584562F1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91265" y="2359333"/>
            <a:ext cx="3516068" cy="3207224"/>
          </a:xfrm>
          <a:prstGeom prst="rect">
            <a:avLst/>
          </a:prstGeom>
        </p:spPr>
      </p:pic>
      <p:pic>
        <p:nvPicPr>
          <p:cNvPr id="19" name="слияние">
            <a:hlinkClick r:id="" action="ppaction://media"/>
            <a:extLst>
              <a:ext uri="{FF2B5EF4-FFF2-40B4-BE49-F238E27FC236}">
                <a16:creationId xmlns:a16="http://schemas.microsoft.com/office/drawing/2014/main" id="{32D9E40B-D2F8-47B8-9AD4-DEC23EAF3B7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199" y="2342274"/>
            <a:ext cx="3464390" cy="3223799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D73B640-60BE-4A80-9B29-B8796F893C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коллапс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13709" y="2342275"/>
            <a:ext cx="3164390" cy="3223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1662" y="1800558"/>
            <a:ext cx="311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+mj-lt"/>
              </a:rPr>
              <a:t>Коллапс</a:t>
            </a:r>
          </a:p>
        </p:txBody>
      </p:sp>
    </p:spTree>
    <p:extLst>
      <p:ext uri="{BB962C8B-B14F-4D97-AF65-F5344CB8AC3E}">
        <p14:creationId xmlns:p14="http://schemas.microsoft.com/office/powerpoint/2010/main" val="155610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7197993" y="153384"/>
            <a:ext cx="3632569" cy="340462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248900" cy="1325563"/>
          </a:xfrm>
        </p:spPr>
        <p:txBody>
          <a:bodyPr/>
          <a:lstStyle/>
          <a:p>
            <a:r>
              <a:rPr lang="ru-RU" dirty="0"/>
              <a:t>Применение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375" y="1985983"/>
            <a:ext cx="7554362" cy="4351338"/>
          </a:xfrm>
        </p:spPr>
        <p:txBody>
          <a:bodyPr/>
          <a:lstStyle/>
          <a:p>
            <a:r>
              <a:rPr lang="ru-RU" dirty="0"/>
              <a:t>Разрушение камней в почках.</a:t>
            </a:r>
          </a:p>
          <a:p>
            <a:r>
              <a:rPr lang="ru-RU" dirty="0"/>
              <a:t>Очистка поверхностей под водой.</a:t>
            </a:r>
          </a:p>
          <a:p>
            <a:r>
              <a:rPr lang="ru-RU" dirty="0"/>
              <a:t>Изучение возможности запуска</a:t>
            </a:r>
            <a:br>
              <a:rPr lang="ru-RU" dirty="0"/>
            </a:br>
            <a:r>
              <a:rPr lang="ru-RU" dirty="0"/>
              <a:t>термоядерных реакций.</a:t>
            </a:r>
          </a:p>
          <a:p>
            <a:r>
              <a:rPr lang="ru-RU" dirty="0"/>
              <a:t>Пузырьковая камера.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0" name="AutoShape 6" descr="Камера Вильсона — урок. Физика, 9 клас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90A6283-8D75-4009-BFF6-11C3D27AB5A5}"/>
              </a:ext>
            </a:extLst>
          </p:cNvPr>
          <p:cNvSpPr/>
          <p:nvPr/>
        </p:nvSpPr>
        <p:spPr>
          <a:xfrm>
            <a:off x="6907793" y="3853306"/>
            <a:ext cx="4472413" cy="277931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400" y="3979787"/>
            <a:ext cx="4291942" cy="2539399"/>
          </a:xfrm>
          <a:prstGeom prst="rect">
            <a:avLst/>
          </a:prstGeom>
        </p:spPr>
      </p:pic>
      <p:sp>
        <p:nvSpPr>
          <p:cNvPr id="9" name="AutoShape 4" descr="400_Asset 1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Презентация &amp;amp;quot;Методы регистрации частиц&amp;amp;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656" y="338814"/>
            <a:ext cx="3084562" cy="313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2758F89-DD54-4214-8AB2-4C0C37375A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2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9">
            <a:extLst>
              <a:ext uri="{FF2B5EF4-FFF2-40B4-BE49-F238E27FC236}">
                <a16:creationId xmlns:a16="http://schemas.microsoft.com/office/drawing/2014/main" id="{8ACC097E-7BAB-43B9-8156-DCDC262B60E8}"/>
              </a:ext>
            </a:extLst>
          </p:cNvPr>
          <p:cNvSpPr txBox="1">
            <a:spLocks/>
          </p:cNvSpPr>
          <p:nvPr/>
        </p:nvSpPr>
        <p:spPr>
          <a:xfrm>
            <a:off x="2661669" y="2278733"/>
            <a:ext cx="6868662" cy="1150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>
                <a:solidFill>
                  <a:schemeClr val="accent1"/>
                </a:solidFill>
              </a:rPr>
              <a:t>СПАСИБО ЗА ВНИМАНИЕ!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03786B14-5CC0-4EA9-AF09-F1882592DE7F}"/>
              </a:ext>
            </a:extLst>
          </p:cNvPr>
          <p:cNvSpPr txBox="1">
            <a:spLocks/>
          </p:cNvSpPr>
          <p:nvPr/>
        </p:nvSpPr>
        <p:spPr>
          <a:xfrm>
            <a:off x="2788498" y="3028119"/>
            <a:ext cx="6975002" cy="17057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600" dirty="0">
              <a:solidFill>
                <a:schemeClr val="accent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79909A5-83E6-435E-9D1C-C38DAA80DE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84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работы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1B4338B4-519A-4AEE-B611-5ABD31554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224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/>
              <a:t>Рассмотреть колебания пузырька в акустическом поле;</a:t>
            </a:r>
          </a:p>
          <a:p>
            <a:r>
              <a:rPr lang="ru-RU" dirty="0"/>
              <a:t>Изучить явления, происходящие в жидкости с пузырьками в акустическом поле;</a:t>
            </a:r>
          </a:p>
          <a:p>
            <a:r>
              <a:rPr lang="ru-RU" dirty="0"/>
              <a:t>Экспериментально проверить их выполнение.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50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C7DC2-12CF-4928-A4E4-8D979EAE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Введение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EC6A06AE-3DA4-4132-96B2-41EDD5E34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5332"/>
            <a:ext cx="103666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При пропускании звука через жидкость можно наблюдать многообразные явления, происходящие с пузырьками.</a:t>
            </a:r>
          </a:p>
          <a:p>
            <a:pPr marL="0" indent="0">
              <a:buNone/>
            </a:pPr>
            <a:r>
              <a:rPr lang="ru-RU" dirty="0"/>
              <a:t>Такие как:</a:t>
            </a:r>
          </a:p>
          <a:p>
            <a:r>
              <a:rPr lang="ru-RU" dirty="0"/>
              <a:t>Кавитация - зарождение пузырьков в потоках жидкости.</a:t>
            </a:r>
          </a:p>
          <a:p>
            <a:r>
              <a:rPr lang="ru-RU" dirty="0"/>
              <a:t>Левитация - «зависание» пузырька.</a:t>
            </a:r>
          </a:p>
          <a:p>
            <a:r>
              <a:rPr lang="ru-RU" dirty="0"/>
              <a:t>Слияние пузырьков – объединение двух пузырьков в один.</a:t>
            </a:r>
          </a:p>
          <a:p>
            <a:r>
              <a:rPr lang="ru-RU" dirty="0"/>
              <a:t>Коллапс - схлопывание пузырьков.</a:t>
            </a:r>
          </a:p>
          <a:p>
            <a:r>
              <a:rPr lang="ru-RU" dirty="0" err="1"/>
              <a:t>Сонолюменисценция</a:t>
            </a:r>
            <a:r>
              <a:rPr lang="ru-RU" dirty="0"/>
              <a:t> - возникновение свечения при схлопывании </a:t>
            </a:r>
            <a:r>
              <a:rPr lang="ru-RU" dirty="0" err="1"/>
              <a:t>кавитационных</a:t>
            </a:r>
            <a:r>
              <a:rPr lang="ru-RU" dirty="0"/>
              <a:t> пузырьков.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7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9AE0D1-F16E-44F5-BAD4-A6811D06AF1B}"/>
              </a:ext>
            </a:extLst>
          </p:cNvPr>
          <p:cNvSpPr/>
          <p:nvPr/>
        </p:nvSpPr>
        <p:spPr>
          <a:xfrm>
            <a:off x="0" y="1014692"/>
            <a:ext cx="12192000" cy="77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E082E3F-05A4-4E68-A900-117ED64D15D8}"/>
              </a:ext>
            </a:extLst>
          </p:cNvPr>
          <p:cNvSpPr txBox="1">
            <a:spLocks/>
          </p:cNvSpPr>
          <p:nvPr/>
        </p:nvSpPr>
        <p:spPr>
          <a:xfrm>
            <a:off x="2172117" y="17074"/>
            <a:ext cx="78477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accent1"/>
                </a:solidFill>
              </a:rPr>
              <a:t>Газообмен между пузырьком и окружающей жидкостью</a:t>
            </a:r>
          </a:p>
        </p:txBody>
      </p:sp>
      <p:pic>
        <p:nvPicPr>
          <p:cNvPr id="7" name="Picture 2" descr="C:\Users\User\Desktop\Схема1.png">
            <a:extLst>
              <a:ext uri="{FF2B5EF4-FFF2-40B4-BE49-F238E27FC236}">
                <a16:creationId xmlns:a16="http://schemas.microsoft.com/office/drawing/2014/main" id="{F4A6F511-9CBD-4208-9FCC-82346694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4069" y="2235542"/>
            <a:ext cx="7643858" cy="3279821"/>
          </a:xfrm>
          <a:prstGeom prst="rect">
            <a:avLst/>
          </a:prstGeom>
          <a:noFill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A4BC5FA-C725-4EF3-B688-31278573E042}"/>
              </a:ext>
            </a:extLst>
          </p:cNvPr>
          <p:cNvSpPr/>
          <p:nvPr/>
        </p:nvSpPr>
        <p:spPr>
          <a:xfrm>
            <a:off x="2432482" y="1373082"/>
            <a:ext cx="9036328" cy="8526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E8518-D868-4295-9B76-D237431E6819}"/>
              </a:ext>
            </a:extLst>
          </p:cNvPr>
          <p:cNvSpPr txBox="1"/>
          <p:nvPr/>
        </p:nvSpPr>
        <p:spPr>
          <a:xfrm>
            <a:off x="2803359" y="1441587"/>
            <a:ext cx="8576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j-lt"/>
              </a:rPr>
              <a:t>Растворимость газа в жидкости при заданной температуре пропорциональна его парциальному давлению над жидкостью.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968329-BEF2-47C3-9F4A-83C830E86F23}"/>
              </a:ext>
            </a:extLst>
          </p:cNvPr>
          <p:cNvSpPr/>
          <p:nvPr/>
        </p:nvSpPr>
        <p:spPr>
          <a:xfrm>
            <a:off x="544914" y="1373082"/>
            <a:ext cx="1887568" cy="8526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F9FBDF-77AD-4328-8C7B-DE924C5EA40E}"/>
              </a:ext>
            </a:extLst>
          </p:cNvPr>
          <p:cNvSpPr txBox="1"/>
          <p:nvPr/>
        </p:nvSpPr>
        <p:spPr>
          <a:xfrm>
            <a:off x="608959" y="1542489"/>
            <a:ext cx="1887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+mj-lt"/>
              </a:rPr>
              <a:t>Закон Генри: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B2CA435-773A-48BF-B6E3-46014F1DE11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18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9AE0D1-F16E-44F5-BAD4-A6811D06AF1B}"/>
              </a:ext>
            </a:extLst>
          </p:cNvPr>
          <p:cNvSpPr/>
          <p:nvPr/>
        </p:nvSpPr>
        <p:spPr>
          <a:xfrm>
            <a:off x="0" y="1014692"/>
            <a:ext cx="12192000" cy="77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E082E3F-05A4-4E68-A900-117ED64D15D8}"/>
              </a:ext>
            </a:extLst>
          </p:cNvPr>
          <p:cNvSpPr txBox="1">
            <a:spLocks/>
          </p:cNvSpPr>
          <p:nvPr/>
        </p:nvSpPr>
        <p:spPr>
          <a:xfrm>
            <a:off x="2172117" y="275208"/>
            <a:ext cx="78477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accent1"/>
                </a:solidFill>
              </a:rPr>
              <a:t>Зародыш пузырька</a:t>
            </a:r>
          </a:p>
        </p:txBody>
      </p:sp>
      <p:pic>
        <p:nvPicPr>
          <p:cNvPr id="14" name="Picture 2" descr="C:\Users\User\Desktop\УНЭ\Схема2.png">
            <a:extLst>
              <a:ext uri="{FF2B5EF4-FFF2-40B4-BE49-F238E27FC236}">
                <a16:creationId xmlns:a16="http://schemas.microsoft.com/office/drawing/2014/main" id="{AB75025F-35F0-46BA-AD11-A524840DF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9716" y="1284194"/>
            <a:ext cx="6632566" cy="5108553"/>
          </a:xfrm>
          <a:prstGeom prst="rect">
            <a:avLst/>
          </a:prstGeom>
          <a:noFill/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CC39FC-64E7-4E2B-B046-2BA86E92EC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15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9AE0D1-F16E-44F5-BAD4-A6811D06AF1B}"/>
              </a:ext>
            </a:extLst>
          </p:cNvPr>
          <p:cNvSpPr/>
          <p:nvPr/>
        </p:nvSpPr>
        <p:spPr>
          <a:xfrm>
            <a:off x="0" y="1014692"/>
            <a:ext cx="12192000" cy="77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E082E3F-05A4-4E68-A900-117ED64D15D8}"/>
              </a:ext>
            </a:extLst>
          </p:cNvPr>
          <p:cNvSpPr txBox="1">
            <a:spLocks/>
          </p:cNvSpPr>
          <p:nvPr/>
        </p:nvSpPr>
        <p:spPr>
          <a:xfrm>
            <a:off x="2172117" y="275208"/>
            <a:ext cx="78477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accent1"/>
                </a:solidFill>
              </a:rPr>
              <a:t>Выпрямленная диффузия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B28D0C4-67DB-48C9-A739-B1B8505D1979}"/>
              </a:ext>
            </a:extLst>
          </p:cNvPr>
          <p:cNvSpPr/>
          <p:nvPr/>
        </p:nvSpPr>
        <p:spPr>
          <a:xfrm>
            <a:off x="2707689" y="1375259"/>
            <a:ext cx="9036328" cy="8526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78B82-F935-45A7-B4DA-812D78F087EA}"/>
              </a:ext>
            </a:extLst>
          </p:cNvPr>
          <p:cNvSpPr txBox="1"/>
          <p:nvPr/>
        </p:nvSpPr>
        <p:spPr>
          <a:xfrm>
            <a:off x="2943512" y="1436560"/>
            <a:ext cx="8576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+mj-lt"/>
              </a:rPr>
              <a:t>Поток газа из жидкости в пузырек в фазе его расширения становится больше, чем поток газа из пузырька в жидкость при его сжатии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C351D1-363F-4882-8034-B81F47E45DFB}"/>
              </a:ext>
            </a:extLst>
          </p:cNvPr>
          <p:cNvSpPr/>
          <p:nvPr/>
        </p:nvSpPr>
        <p:spPr>
          <a:xfrm>
            <a:off x="372862" y="1375259"/>
            <a:ext cx="2346820" cy="8526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670749-1517-4054-BD4E-E6CF6179E8DB}"/>
              </a:ext>
            </a:extLst>
          </p:cNvPr>
          <p:cNvSpPr txBox="1"/>
          <p:nvPr/>
        </p:nvSpPr>
        <p:spPr>
          <a:xfrm>
            <a:off x="449072" y="1375005"/>
            <a:ext cx="219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+mj-lt"/>
              </a:rPr>
              <a:t>Выпрямленная диффузия: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B6A1C9D-3D1D-4894-809B-61A8F32796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48" y="2723593"/>
            <a:ext cx="9646822" cy="327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2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9AE0D1-F16E-44F5-BAD4-A6811D06AF1B}"/>
              </a:ext>
            </a:extLst>
          </p:cNvPr>
          <p:cNvSpPr/>
          <p:nvPr/>
        </p:nvSpPr>
        <p:spPr>
          <a:xfrm>
            <a:off x="-3" y="1032311"/>
            <a:ext cx="12192000" cy="77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E082E3F-05A4-4E68-A900-117ED64D15D8}"/>
              </a:ext>
            </a:extLst>
          </p:cNvPr>
          <p:cNvSpPr txBox="1">
            <a:spLocks/>
          </p:cNvSpPr>
          <p:nvPr/>
        </p:nvSpPr>
        <p:spPr>
          <a:xfrm>
            <a:off x="2172115" y="76362"/>
            <a:ext cx="78477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noProof="1">
                <a:solidFill>
                  <a:schemeClr val="accent1"/>
                </a:solidFill>
                <a:cs typeface="Times New Roman" panose="02020603050405020304" pitchFamily="18" charset="0"/>
              </a:rPr>
              <a:t>Силы, действующие на пузырёк в акустическом поле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9E8A86C2-02A9-412B-97AB-301EC1AEBCCE}"/>
              </a:ext>
            </a:extLst>
          </p:cNvPr>
          <p:cNvSpPr/>
          <p:nvPr/>
        </p:nvSpPr>
        <p:spPr>
          <a:xfrm>
            <a:off x="2172115" y="1401925"/>
            <a:ext cx="8107793" cy="121844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C967B61C-693A-44FF-9D68-3E79BAC948D3}"/>
              </a:ext>
            </a:extLst>
          </p:cNvPr>
          <p:cNvSpPr txBox="1">
            <a:spLocks/>
          </p:cNvSpPr>
          <p:nvPr/>
        </p:nvSpPr>
        <p:spPr>
          <a:xfrm>
            <a:off x="2076288" y="1527261"/>
            <a:ext cx="8353200" cy="10082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buNone/>
            </a:pPr>
            <a:r>
              <a:rPr lang="ru-RU" altLang="zh-CN" sz="2000" dirty="0">
                <a:solidFill>
                  <a:schemeClr val="bg1"/>
                </a:solidFill>
                <a:latin typeface="+mj-lt"/>
              </a:rPr>
              <a:t>На пузырек, находящийся в акустическом поле, действует сила радиационного давления и сила Архимеда, обусловленные градиентами давления акустического поля и окружающей среды.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E3E0FD9-062E-461F-81AA-80DC6DF904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r="41248" b="56372"/>
          <a:stretch/>
        </p:blipFill>
        <p:spPr>
          <a:xfrm>
            <a:off x="-3" y="2930062"/>
            <a:ext cx="7806445" cy="3422175"/>
          </a:xfrm>
          <a:prstGeom prst="rect">
            <a:avLst/>
          </a:prstGeom>
        </p:spPr>
      </p:pic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87879CF6-ED49-476F-BACD-2FDBEA1EDC3C}"/>
              </a:ext>
            </a:extLst>
          </p:cNvPr>
          <p:cNvCxnSpPr/>
          <p:nvPr/>
        </p:nvCxnSpPr>
        <p:spPr>
          <a:xfrm flipV="1">
            <a:off x="1731146" y="2867487"/>
            <a:ext cx="0" cy="17045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D28510E9-4EF1-48C9-8D98-2C728EAD4747}"/>
              </a:ext>
            </a:extLst>
          </p:cNvPr>
          <p:cNvCxnSpPr>
            <a:cxnSpLocks/>
          </p:cNvCxnSpPr>
          <p:nvPr/>
        </p:nvCxnSpPr>
        <p:spPr>
          <a:xfrm>
            <a:off x="1731146" y="4484704"/>
            <a:ext cx="0" cy="17829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3" name="Овал 52">
            <a:extLst>
              <a:ext uri="{FF2B5EF4-FFF2-40B4-BE49-F238E27FC236}">
                <a16:creationId xmlns:a16="http://schemas.microsoft.com/office/drawing/2014/main" id="{0E1EF081-945D-40CC-A118-BC2966F04D9F}"/>
              </a:ext>
            </a:extLst>
          </p:cNvPr>
          <p:cNvSpPr/>
          <p:nvPr/>
        </p:nvSpPr>
        <p:spPr>
          <a:xfrm>
            <a:off x="1692654" y="4484704"/>
            <a:ext cx="76984" cy="769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D16DAB40-DEB5-4DA2-AB72-E02F0075EEC4}"/>
              </a:ext>
            </a:extLst>
          </p:cNvPr>
          <p:cNvCxnSpPr/>
          <p:nvPr/>
        </p:nvCxnSpPr>
        <p:spPr>
          <a:xfrm flipV="1">
            <a:off x="5739266" y="2901052"/>
            <a:ext cx="0" cy="17045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BCB0E305-CA3B-4860-AF5F-AEF32AA56043}"/>
              </a:ext>
            </a:extLst>
          </p:cNvPr>
          <p:cNvCxnSpPr>
            <a:cxnSpLocks/>
          </p:cNvCxnSpPr>
          <p:nvPr/>
        </p:nvCxnSpPr>
        <p:spPr>
          <a:xfrm flipV="1">
            <a:off x="5739266" y="3730715"/>
            <a:ext cx="0" cy="7539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Овал 55">
            <a:extLst>
              <a:ext uri="{FF2B5EF4-FFF2-40B4-BE49-F238E27FC236}">
                <a16:creationId xmlns:a16="http://schemas.microsoft.com/office/drawing/2014/main" id="{72E1EE21-235E-4994-8F2E-0F46E2FDB214}"/>
              </a:ext>
            </a:extLst>
          </p:cNvPr>
          <p:cNvSpPr/>
          <p:nvPr/>
        </p:nvSpPr>
        <p:spPr>
          <a:xfrm>
            <a:off x="5700774" y="4518269"/>
            <a:ext cx="76984" cy="769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BDD394D-30D0-4AE8-9127-BC53C197D015}"/>
                  </a:ext>
                </a:extLst>
              </p:cNvPr>
              <p:cNvSpPr txBox="1"/>
              <p:nvPr/>
            </p:nvSpPr>
            <p:spPr>
              <a:xfrm>
                <a:off x="5777758" y="2867487"/>
                <a:ext cx="475130" cy="3797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рад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BDD394D-30D0-4AE8-9127-BC53C197D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758" y="2867487"/>
                <a:ext cx="475130" cy="379784"/>
              </a:xfrm>
              <a:prstGeom prst="rect">
                <a:avLst/>
              </a:prstGeom>
              <a:blipFill>
                <a:blip r:embed="rId4"/>
                <a:stretch>
                  <a:fillRect l="-12821" r="-6410" b="-190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DEEDE2E-7B7D-473B-B6E8-60E41E2DBDB3}"/>
                  </a:ext>
                </a:extLst>
              </p:cNvPr>
              <p:cNvSpPr txBox="1"/>
              <p:nvPr/>
            </p:nvSpPr>
            <p:spPr>
              <a:xfrm>
                <a:off x="5858100" y="3851214"/>
                <a:ext cx="314445" cy="345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А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DEEDE2E-7B7D-473B-B6E8-60E41E2DB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8100" y="3851214"/>
                <a:ext cx="314445" cy="345159"/>
              </a:xfrm>
              <a:prstGeom prst="rect">
                <a:avLst/>
              </a:prstGeom>
              <a:blipFill>
                <a:blip r:embed="rId5"/>
                <a:stretch>
                  <a:fillRect l="-19231" r="-7692" b="-160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926AC5E-F0CC-439E-BB82-716071D3AAA7}"/>
                  </a:ext>
                </a:extLst>
              </p:cNvPr>
              <p:cNvSpPr txBox="1"/>
              <p:nvPr/>
            </p:nvSpPr>
            <p:spPr>
              <a:xfrm>
                <a:off x="1781524" y="2857702"/>
                <a:ext cx="314445" cy="345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А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926AC5E-F0CC-439E-BB82-716071D3AA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524" y="2857702"/>
                <a:ext cx="314445" cy="345159"/>
              </a:xfrm>
              <a:prstGeom prst="rect">
                <a:avLst/>
              </a:prstGeom>
              <a:blipFill>
                <a:blip r:embed="rId6"/>
                <a:stretch>
                  <a:fillRect l="-17308" r="-7692" b="-160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1716DFC-8A25-40AF-ABB9-E5BC18A2B52D}"/>
                  </a:ext>
                </a:extLst>
              </p:cNvPr>
              <p:cNvSpPr txBox="1"/>
              <p:nvPr/>
            </p:nvSpPr>
            <p:spPr>
              <a:xfrm>
                <a:off x="1858404" y="5887851"/>
                <a:ext cx="475130" cy="3797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рад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F1716DFC-8A25-40AF-ABB9-E5BC18A2B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8404" y="5887851"/>
                <a:ext cx="475130" cy="379784"/>
              </a:xfrm>
              <a:prstGeom prst="rect">
                <a:avLst/>
              </a:prstGeom>
              <a:blipFill>
                <a:blip r:embed="rId7"/>
                <a:stretch>
                  <a:fillRect l="-12821" r="-6410" b="-193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4" name="Object 7">
            <a:extLst>
              <a:ext uri="{FF2B5EF4-FFF2-40B4-BE49-F238E27FC236}">
                <a16:creationId xmlns:a16="http://schemas.microsoft.com/office/drawing/2014/main" id="{F1E363D6-55D9-4078-8D2C-28D69553E1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930286"/>
              </p:ext>
            </p:extLst>
          </p:nvPr>
        </p:nvGraphicFramePr>
        <p:xfrm>
          <a:off x="8734115" y="4641149"/>
          <a:ext cx="1914525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" r:id="rId8" imgW="22555200" imgH="5791200" progId="Equation.3">
                  <p:embed/>
                </p:oleObj>
              </mc:Choice>
              <mc:Fallback>
                <p:oleObj r:id="rId8" imgW="22555200" imgH="5791200" progId="Equation.3">
                  <p:embed/>
                  <p:pic>
                    <p:nvPicPr>
                      <p:cNvPr id="925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4115" y="4641149"/>
                        <a:ext cx="1914525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Изображение 3083" descr="image13">
            <a:extLst>
              <a:ext uri="{FF2B5EF4-FFF2-40B4-BE49-F238E27FC236}">
                <a16:creationId xmlns:a16="http://schemas.microsoft.com/office/drawing/2014/main" id="{CDD79732-2FA7-4006-9186-348DFA5364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705541"/>
              </p:ext>
            </p:extLst>
          </p:nvPr>
        </p:nvGraphicFramePr>
        <p:xfrm>
          <a:off x="8225893" y="3471952"/>
          <a:ext cx="2930968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Формула" r:id="rId10" imgW="1384200" imgH="228600" progId="Equation.3">
                  <p:embed/>
                </p:oleObj>
              </mc:Choice>
              <mc:Fallback>
                <p:oleObj name="Формула" r:id="rId10" imgW="1384200" imgH="228600" progId="Equation.3">
                  <p:embed/>
                  <p:pic>
                    <p:nvPicPr>
                      <p:cNvPr id="5127" name="Изображение 3083" descr="image13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5893" y="3471952"/>
                        <a:ext cx="2930968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A9F57B2B-B60F-4570-B613-84EB9763F0A6}"/>
              </a:ext>
            </a:extLst>
          </p:cNvPr>
          <p:cNvSpPr/>
          <p:nvPr/>
        </p:nvSpPr>
        <p:spPr>
          <a:xfrm>
            <a:off x="8060924" y="3202861"/>
            <a:ext cx="3284738" cy="1067298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D997DCB9-5EC2-4832-90DF-5D68854BED15}"/>
              </a:ext>
            </a:extLst>
          </p:cNvPr>
          <p:cNvSpPr/>
          <p:nvPr/>
        </p:nvSpPr>
        <p:spPr>
          <a:xfrm>
            <a:off x="8637973" y="4382922"/>
            <a:ext cx="2157274" cy="1052971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BAFB9ED5-21C0-48A9-85C8-B2E5C96013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7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9AE0D1-F16E-44F5-BAD4-A6811D06AF1B}"/>
              </a:ext>
            </a:extLst>
          </p:cNvPr>
          <p:cNvSpPr/>
          <p:nvPr/>
        </p:nvSpPr>
        <p:spPr>
          <a:xfrm>
            <a:off x="0" y="1014692"/>
            <a:ext cx="12192000" cy="77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E082E3F-05A4-4E68-A900-117ED64D15D8}"/>
              </a:ext>
            </a:extLst>
          </p:cNvPr>
          <p:cNvSpPr txBox="1">
            <a:spLocks/>
          </p:cNvSpPr>
          <p:nvPr/>
        </p:nvSpPr>
        <p:spPr>
          <a:xfrm>
            <a:off x="2172117" y="275208"/>
            <a:ext cx="78477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accent1"/>
                </a:solidFill>
              </a:rPr>
              <a:t>Колебания пузырька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49">
                <a:extLst>
                  <a:ext uri="{FF2B5EF4-FFF2-40B4-BE49-F238E27FC236}">
                    <a16:creationId xmlns:a16="http://schemas.microsoft.com/office/drawing/2014/main" id="{2E1C9EE4-431D-4AB9-9165-48E4A3DA71CD}"/>
                  </a:ext>
                </a:extLst>
              </p:cNvPr>
              <p:cNvSpPr txBox="1"/>
              <p:nvPr/>
            </p:nvSpPr>
            <p:spPr>
              <a:xfrm>
                <a:off x="286466" y="1237462"/>
                <a:ext cx="9332042" cy="40408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>
                <a:spAutoFit/>
              </a:bodyPr>
              <a:lstStyle/>
              <a:p>
                <a:r>
                  <a:rPr lang="ru-RU" altLang="zh-CN" sz="2000" b="1" dirty="0">
                    <a:latin typeface="+mj-lt"/>
                  </a:rPr>
                  <a:t>Уравнение малых колебаний пузырька</a:t>
                </a:r>
                <a:r>
                  <a:rPr lang="ru-RU" altLang="zh-CN" sz="2000" dirty="0">
                    <a:latin typeface="+mj-lt"/>
                  </a:rPr>
                  <a:t>, находящихся в поле давления </a:t>
                </a:r>
                <a14:m>
                  <m:oMath xmlns:m="http://schemas.openxmlformats.org/officeDocument/2006/math">
                    <m:r>
                      <a:rPr lang="ru-RU" sz="20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ru-RU" sz="20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ru-RU" sz="20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ru-RU" sz="20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ru-RU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  <m:r>
                      <a:rPr lang="ru-RU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  <m:sSup>
                      <m:sSupPr>
                        <m:ctrlPr>
                          <a:rPr lang="ru-RU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  <m:r>
                          <a:rPr lang="ru-RU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ru-RU" altLang="zh-CN" sz="2000" dirty="0">
                    <a:latin typeface="+mj-lt"/>
                  </a:rPr>
                  <a:t>: </a:t>
                </a:r>
              </a:p>
            </p:txBody>
          </p:sp>
        </mc:Choice>
        <mc:Fallback xmlns="">
          <p:sp>
            <p:nvSpPr>
              <p:cNvPr id="10" name="TextBox 49">
                <a:extLst>
                  <a:ext uri="{FF2B5EF4-FFF2-40B4-BE49-F238E27FC236}">
                    <a16:creationId xmlns:a16="http://schemas.microsoft.com/office/drawing/2014/main" id="{2E1C9EE4-431D-4AB9-9165-48E4A3DA7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66" y="1237462"/>
                <a:ext cx="9332042" cy="404085"/>
              </a:xfrm>
              <a:prstGeom prst="rect">
                <a:avLst/>
              </a:prstGeom>
              <a:blipFill>
                <a:blip r:embed="rId2"/>
                <a:stretch>
                  <a:fillRect l="-718" t="-16667" b="-27273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8">
                <a:extLst>
                  <a:ext uri="{FF2B5EF4-FFF2-40B4-BE49-F238E27FC236}">
                    <a16:creationId xmlns:a16="http://schemas.microsoft.com/office/drawing/2014/main" id="{D4037809-DFE1-4CC3-8A99-E5F0ED65E9D7}"/>
                  </a:ext>
                </a:extLst>
              </p:cNvPr>
              <p:cNvSpPr txBox="1"/>
              <p:nvPr/>
            </p:nvSpPr>
            <p:spPr bwMode="auto">
              <a:xfrm>
                <a:off x="4098130" y="1877317"/>
                <a:ext cx="3995738" cy="8540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̈"/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m:rPr>
                          <m:sty m:val="p"/>
                        </m:rP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r>
                        <m:rPr>
                          <m:sty m:val="p"/>
                        </m:rP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̇"/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1" name="Object 8">
                <a:extLst>
                  <a:ext uri="{FF2B5EF4-FFF2-40B4-BE49-F238E27FC236}">
                    <a16:creationId xmlns:a16="http://schemas.microsoft.com/office/drawing/2014/main" id="{D4037809-DFE1-4CC3-8A99-E5F0ED65E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8130" y="1877317"/>
                <a:ext cx="3995738" cy="8540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Объект 11">
                <a:extLst>
                  <a:ext uri="{FF2B5EF4-FFF2-40B4-BE49-F238E27FC236}">
                    <a16:creationId xmlns:a16="http://schemas.microsoft.com/office/drawing/2014/main" id="{B4CF9EB4-4EF3-4ADB-A16F-54A570DA56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2063" y="2838004"/>
                <a:ext cx="10247874" cy="763428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ru-RU" sz="2000" dirty="0">
                    <a:latin typeface="+mj-lt"/>
                    <a:ea typeface="Cambria Math" panose="02040503050406030204" pitchFamily="18" charset="0"/>
                  </a:rPr>
                  <a:t>где</a:t>
                </a:r>
                <a:r>
                  <a:rPr lang="en-US" sz="2000" dirty="0">
                    <a:latin typeface="+mj-lt"/>
                    <a:ea typeface="Cambria Math" panose="02040503050406030204" pitchFamily="18" charset="0"/>
                  </a:rPr>
                  <a:t> </a:t>
                </a:r>
                <a:r>
                  <a:rPr lang="ru-RU" sz="2000" dirty="0">
                    <a:latin typeface="+mj-lt"/>
                    <a:ea typeface="Cambria Math" panose="02040503050406030204" pitchFamily="18" charset="0"/>
                  </a:rPr>
                  <a:t>Δ</a:t>
                </a:r>
                <a:r>
                  <a:rPr lang="en-US" sz="2000" dirty="0">
                    <a:latin typeface="+mj-lt"/>
                    <a:ea typeface="Cambria Math" panose="02040503050406030204" pitchFamily="18" charset="0"/>
                  </a:rPr>
                  <a:t>R</a:t>
                </a:r>
                <a:r>
                  <a:rPr lang="ru-RU" sz="2000" dirty="0">
                    <a:latin typeface="+mj-lt"/>
                    <a:ea typeface="Cambria Math" panose="02040503050406030204" pitchFamily="18" charset="0"/>
                  </a:rPr>
                  <a:t>=</a:t>
                </a:r>
                <a:r>
                  <a:rPr lang="en-US" sz="2000" dirty="0">
                    <a:latin typeface="+mj-lt"/>
                    <a:ea typeface="Cambria Math" panose="02040503050406030204" pitchFamily="18" charset="0"/>
                  </a:rPr>
                  <a:t>R</a:t>
                </a:r>
                <a:r>
                  <a:rPr lang="ru-RU" sz="2000" dirty="0">
                    <a:latin typeface="+mj-lt"/>
                    <a:ea typeface="Cambria Math" panose="02040503050406030204" pitchFamily="18" charset="0"/>
                  </a:rPr>
                  <a:t>-</a:t>
                </a:r>
                <a:r>
                  <a:rPr lang="en-US" sz="2000" dirty="0">
                    <a:latin typeface="+mj-lt"/>
                    <a:ea typeface="Cambria Math" panose="02040503050406030204" pitchFamily="18" charset="0"/>
                  </a:rPr>
                  <a:t>R</a:t>
                </a:r>
                <a:r>
                  <a:rPr lang="ru-RU" sz="2000" dirty="0">
                    <a:latin typeface="+mj-lt"/>
                    <a:ea typeface="Cambria Math" panose="02040503050406030204" pitchFamily="18" charset="0"/>
                  </a:rPr>
                  <a:t>0 (Δ</a:t>
                </a:r>
                <a:r>
                  <a:rPr lang="en-US" sz="2000" dirty="0">
                    <a:latin typeface="+mj-lt"/>
                    <a:ea typeface="Cambria Math" panose="02040503050406030204" pitchFamily="18" charset="0"/>
                  </a:rPr>
                  <a:t>R</a:t>
                </a:r>
                <a:r>
                  <a:rPr lang="ru-RU" sz="2000" dirty="0">
                    <a:latin typeface="+mj-lt"/>
                    <a:ea typeface="Cambria Math" panose="02040503050406030204" pitchFamily="18" charset="0"/>
                  </a:rPr>
                  <a:t>&lt;&lt;</a:t>
                </a:r>
                <a:r>
                  <a:rPr lang="en-US" sz="2000" dirty="0">
                    <a:latin typeface="+mj-lt"/>
                    <a:ea typeface="Cambria Math" panose="02040503050406030204" pitchFamily="18" charset="0"/>
                  </a:rPr>
                  <a:t>R</a:t>
                </a:r>
                <a:r>
                  <a:rPr lang="ru-RU" sz="2000" dirty="0">
                    <a:latin typeface="+mj-lt"/>
                    <a:ea typeface="Cambria Math" panose="02040503050406030204" pitchFamily="18" charset="0"/>
                  </a:rPr>
                  <a:t>0),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𝜔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ru-RU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ru-RU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ru-RU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ru-RU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ru-RU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𝛾</m:t>
                            </m:r>
                            <m:sSub>
                              <m:sSubPr>
                                <m:ctrlPr>
                                  <a:rPr lang="ru-RU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ru-RU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ru-RU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𝜌</m:t>
                            </m:r>
                          </m:den>
                        </m:f>
                      </m:e>
                    </m:rad>
                  </m:oMath>
                </a14:m>
                <a:r>
                  <a:rPr lang="ru-RU" sz="2000" dirty="0">
                    <a:latin typeface="+mj-lt"/>
                    <a:ea typeface="Cambria Math" panose="02040503050406030204" pitchFamily="18" charset="0"/>
                  </a:rPr>
                  <a:t>  - резонансная частота пузырька радиуса </a:t>
                </a:r>
                <a:r>
                  <a:rPr lang="en-US" sz="2000" dirty="0">
                    <a:latin typeface="+mj-lt"/>
                    <a:ea typeface="Cambria Math" panose="02040503050406030204" pitchFamily="18" charset="0"/>
                  </a:rPr>
                  <a:t>R0</a:t>
                </a:r>
              </a:p>
            </p:txBody>
          </p:sp>
        </mc:Choice>
        <mc:Fallback xmlns="">
          <p:sp>
            <p:nvSpPr>
              <p:cNvPr id="12" name="Объект 11">
                <a:extLst>
                  <a:ext uri="{FF2B5EF4-FFF2-40B4-BE49-F238E27FC236}">
                    <a16:creationId xmlns:a16="http://schemas.microsoft.com/office/drawing/2014/main" id="{B4CF9EB4-4EF3-4ADB-A16F-54A570DA5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63" y="2838004"/>
                <a:ext cx="10247874" cy="763428"/>
              </a:xfrm>
              <a:prstGeom prst="rect">
                <a:avLst/>
              </a:prstGeom>
              <a:blipFill>
                <a:blip r:embed="rId4"/>
                <a:stretch>
                  <a:fillRect l="-5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bject 5">
                <a:extLst>
                  <a:ext uri="{FF2B5EF4-FFF2-40B4-BE49-F238E27FC236}">
                    <a16:creationId xmlns:a16="http://schemas.microsoft.com/office/drawing/2014/main" id="{CAAF16D6-1C66-4DD1-9F2C-75E41EF7E96D}"/>
                  </a:ext>
                </a:extLst>
              </p:cNvPr>
              <p:cNvSpPr txBox="1"/>
              <p:nvPr/>
            </p:nvSpPr>
            <p:spPr bwMode="auto">
              <a:xfrm>
                <a:off x="4054616" y="4069260"/>
                <a:ext cx="4137694" cy="67786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𝜀𝜔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3" name="Object 5">
                <a:extLst>
                  <a:ext uri="{FF2B5EF4-FFF2-40B4-BE49-F238E27FC236}">
                    <a16:creationId xmlns:a16="http://schemas.microsoft.com/office/drawing/2014/main" id="{CAAF16D6-1C66-4DD1-9F2C-75E41EF7E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54616" y="4069260"/>
                <a:ext cx="4137694" cy="6778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table">
            <a:extLst>
              <a:ext uri="{FF2B5EF4-FFF2-40B4-BE49-F238E27FC236}">
                <a16:creationId xmlns:a16="http://schemas.microsoft.com/office/drawing/2014/main" id="{F4305286-92D9-4C44-A906-771CC66FE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4274" y="5107718"/>
            <a:ext cx="4637762" cy="15112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94AF56-5E48-4696-90ED-47064C371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4274" y="5887845"/>
            <a:ext cx="836423" cy="639067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6B1098E-1C31-48D9-9D6C-6B74498AA4A6}"/>
              </a:ext>
            </a:extLst>
          </p:cNvPr>
          <p:cNvSpPr/>
          <p:nvPr/>
        </p:nvSpPr>
        <p:spPr>
          <a:xfrm>
            <a:off x="3906175" y="1770705"/>
            <a:ext cx="4187693" cy="960687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225E17-2A87-4CDD-BA04-F32C9A998DB0}"/>
              </a:ext>
            </a:extLst>
          </p:cNvPr>
          <p:cNvSpPr txBox="1"/>
          <p:nvPr/>
        </p:nvSpPr>
        <p:spPr>
          <a:xfrm>
            <a:off x="286466" y="3465032"/>
            <a:ext cx="6906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>
                <a:latin typeface="+mj-lt"/>
                <a:ea typeface="Cambria Math" panose="02040503050406030204" pitchFamily="18" charset="0"/>
              </a:rPr>
              <a:t>Решение этого уравнения</a:t>
            </a:r>
            <a:r>
              <a:rPr lang="en-US" sz="2000" b="1" u="sng" dirty="0">
                <a:latin typeface="+mj-lt"/>
                <a:ea typeface="Cambria Math" panose="02040503050406030204" pitchFamily="18" charset="0"/>
              </a:rPr>
              <a:t>:</a:t>
            </a:r>
            <a:endParaRPr lang="ru-RU" sz="2000" b="1" u="sng" dirty="0"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61FB5B4-AFD1-4E09-86A2-975BE16B123C}"/>
              </a:ext>
            </a:extLst>
          </p:cNvPr>
          <p:cNvSpPr/>
          <p:nvPr/>
        </p:nvSpPr>
        <p:spPr>
          <a:xfrm>
            <a:off x="3906175" y="3927849"/>
            <a:ext cx="4187693" cy="960687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AE76D00-9E72-4484-9855-5302E10A02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09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9AE0D1-F16E-44F5-BAD4-A6811D06AF1B}"/>
              </a:ext>
            </a:extLst>
          </p:cNvPr>
          <p:cNvSpPr/>
          <p:nvPr/>
        </p:nvSpPr>
        <p:spPr>
          <a:xfrm>
            <a:off x="0" y="1014692"/>
            <a:ext cx="12192000" cy="77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E082E3F-05A4-4E68-A900-117ED64D15D8}"/>
              </a:ext>
            </a:extLst>
          </p:cNvPr>
          <p:cNvSpPr txBox="1">
            <a:spLocks/>
          </p:cNvSpPr>
          <p:nvPr/>
        </p:nvSpPr>
        <p:spPr>
          <a:xfrm>
            <a:off x="2172117" y="275208"/>
            <a:ext cx="78477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solidFill>
                  <a:schemeClr val="accent1"/>
                </a:solidFill>
              </a:rPr>
              <a:t>Радиационная сила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Прямоугольник 2">
                <a:extLst>
                  <a:ext uri="{FF2B5EF4-FFF2-40B4-BE49-F238E27FC236}">
                    <a16:creationId xmlns:a16="http://schemas.microsoft.com/office/drawing/2014/main" id="{88AB859F-34E9-455D-AA2F-92EBEF3B012C}"/>
                  </a:ext>
                </a:extLst>
              </p:cNvPr>
              <p:cNvSpPr/>
              <p:nvPr/>
            </p:nvSpPr>
            <p:spPr>
              <a:xfrm>
                <a:off x="1131889" y="1503594"/>
                <a:ext cx="10221911" cy="514903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ru-RU" altLang="zh-CN" sz="2000" dirty="0">
                    <a:latin typeface="+mj-lt"/>
                    <a:ea typeface="Cambria Math" panose="02040503050406030204" pitchFamily="18" charset="0"/>
                  </a:rPr>
                  <a:t>Усредненное по периоду колебаний значение радиационной силы:</a:t>
                </a:r>
              </a:p>
              <a:p>
                <a:endParaRPr lang="ru-RU" altLang="zh-CN" sz="2000" dirty="0">
                  <a:latin typeface="+mj-lt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рад</m:t>
                          </m:r>
                        </m:sub>
                      </m:sSub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ru-RU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ru-RU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ru-RU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altLang="zh-CN" sz="2000" dirty="0">
                  <a:latin typeface="+mj-lt"/>
                  <a:ea typeface="Cambria Math" panose="02040503050406030204" pitchFamily="18" charset="0"/>
                </a:endParaRPr>
              </a:p>
              <a:p>
                <a:endParaRPr lang="ru-RU" altLang="zh-CN" sz="2000" dirty="0">
                  <a:latin typeface="+mj-lt"/>
                  <a:ea typeface="Cambria Math" panose="02040503050406030204" pitchFamily="18" charset="0"/>
                </a:endParaRPr>
              </a:p>
              <a:p>
                <a:r>
                  <a:rPr lang="ru-RU" altLang="zh-CN" sz="2000" dirty="0">
                    <a:latin typeface="+mj-lt"/>
                    <a:ea typeface="Cambria Math" panose="02040503050406030204" pitchFamily="18" charset="0"/>
                  </a:rPr>
                  <a:t>где  </a:t>
                </a:r>
                <a14:m>
                  <m:oMath xmlns:m="http://schemas.openxmlformats.org/officeDocument/2006/math">
                    <m:r>
                      <a:rPr lang="ru-RU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ru-RU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sSubSup>
                      <m:sSubSupPr>
                        <m:ctrlP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bSup>
                    <m:r>
                      <a:rPr lang="ru-RU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(1+</m:t>
                    </m:r>
                    <m:f>
                      <m:fPr>
                        <m:ctrlP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sSub>
                          <m:sSubPr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ru-RU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+mj-lt"/>
                    <a:ea typeface="Cambria Math" panose="02040503050406030204" pitchFamily="18" charset="0"/>
                  </a:rPr>
                  <a:t> – </a:t>
                </a:r>
                <a:r>
                  <a:rPr lang="ru-RU" sz="2000" dirty="0">
                    <a:latin typeface="+mj-lt"/>
                    <a:ea typeface="Cambria Math" panose="02040503050406030204" pitchFamily="18" charset="0"/>
                  </a:rPr>
                  <a:t>объём пузырька, а </a:t>
                </a:r>
                <a14:m>
                  <m:oMath xmlns:m="http://schemas.openxmlformats.org/officeDocument/2006/math">
                    <m:r>
                      <a:rPr lang="ru-RU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ru-RU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ru-RU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ru-RU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sSub>
                          <m:sSubPr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ru-RU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𝜀𝜔</m:t>
                        </m:r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ru-RU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ru-RU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ru-RU" altLang="zh-CN" sz="2000" dirty="0">
                  <a:latin typeface="+mj-lt"/>
                  <a:ea typeface="Cambria Math" panose="02040503050406030204" pitchFamily="18" charset="0"/>
                </a:endParaRPr>
              </a:p>
              <a:p>
                <a:endParaRPr lang="ru-RU" altLang="zh-CN" sz="2000" dirty="0">
                  <a:latin typeface="+mj-lt"/>
                  <a:ea typeface="Cambria Math" panose="02040503050406030204" pitchFamily="18" charset="0"/>
                </a:endParaRPr>
              </a:p>
              <a:p>
                <a:endParaRPr lang="ru-RU" altLang="zh-CN" sz="2000" dirty="0">
                  <a:latin typeface="+mj-lt"/>
                  <a:ea typeface="Cambria Math" panose="02040503050406030204" pitchFamily="18" charset="0"/>
                </a:endParaRPr>
              </a:p>
              <a:p>
                <a:r>
                  <a:rPr lang="ru-RU" altLang="zh-CN" sz="2000" dirty="0">
                    <a:latin typeface="+mj-lt"/>
                    <a:ea typeface="Cambria Math" panose="02040503050406030204" pitchFamily="18" charset="0"/>
                  </a:rPr>
                  <a:t>Подставляя выражение для W и  и выполняя процедуру усреднения, получим:</a:t>
                </a:r>
              </a:p>
              <a:p>
                <a:endParaRPr lang="ru-RU" altLang="zh-CN" sz="2000" dirty="0">
                  <a:latin typeface="+mj-lt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d>
                            <m:dPr>
                              <m:ctrlPr>
                                <a:rPr lang="ru-RU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ru-RU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ru-RU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ru-RU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ru-RU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ru-RU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ru-RU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ru-RU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ru-RU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ru-RU" sz="200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ru-RU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ru-RU" sz="20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ru-RU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ru-RU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p>
                                              <m:r>
                                                <a:rPr lang="ru-RU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sSubSup>
                                            <m:sSubSupPr>
                                              <m:ctrlPr>
                                                <a:rPr lang="ru-RU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ru-RU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  <m:sup>
                                              <m:r>
                                                <a:rPr lang="ru-RU" sz="2000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bSup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𝜀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en-US" sz="20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ru-RU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𝛻</m:t>
                      </m:r>
                      <m:sSup>
                        <m:sSupPr>
                          <m:ctrlP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ru-RU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000" dirty="0">
                  <a:latin typeface="+mj-lt"/>
                </a:endParaRPr>
              </a:p>
            </p:txBody>
          </p:sp>
        </mc:Choice>
        <mc:Fallback>
          <p:sp>
            <p:nvSpPr>
              <p:cNvPr id="19" name="Прямоугольник 2">
                <a:extLst>
                  <a:ext uri="{FF2B5EF4-FFF2-40B4-BE49-F238E27FC236}">
                    <a16:creationId xmlns:a16="http://schemas.microsoft.com/office/drawing/2014/main" id="{88AB859F-34E9-455D-AA2F-92EBEF3B0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889" y="1503594"/>
                <a:ext cx="10221911" cy="5149038"/>
              </a:xfrm>
              <a:prstGeom prst="rect">
                <a:avLst/>
              </a:prstGeom>
              <a:blipFill>
                <a:blip r:embed="rId2"/>
                <a:stretch>
                  <a:fillRect l="-656" t="-711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8BEE98F-5BDA-4CE2-8A5C-B598ABDB733E}"/>
              </a:ext>
            </a:extLst>
          </p:cNvPr>
          <p:cNvSpPr/>
          <p:nvPr/>
        </p:nvSpPr>
        <p:spPr>
          <a:xfrm>
            <a:off x="4619625" y="2012411"/>
            <a:ext cx="3190874" cy="960687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A02DC9B-E41A-4BD7-9307-32E8908BE056}"/>
              </a:ext>
            </a:extLst>
          </p:cNvPr>
          <p:cNvSpPr/>
          <p:nvPr/>
        </p:nvSpPr>
        <p:spPr>
          <a:xfrm>
            <a:off x="3879543" y="4739048"/>
            <a:ext cx="4687408" cy="1913584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10C521C-5DA0-495A-86CB-5C47FA8737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78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686</Words>
  <Application>Microsoft Office PowerPoint</Application>
  <PresentationFormat>Широкоэкранный</PresentationFormat>
  <Paragraphs>124</Paragraphs>
  <Slides>19</Slides>
  <Notes>0</Notes>
  <HiddenSlides>0</HiddenSlides>
  <MMClips>6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Тема Office</vt:lpstr>
      <vt:lpstr>Equation.3</vt:lpstr>
      <vt:lpstr>Формула</vt:lpstr>
      <vt:lpstr>Акустика  сред с пузырьками</vt:lpstr>
      <vt:lpstr>Цель работы</vt:lpstr>
      <vt:lpstr>Введение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Экспериментальная часть</vt:lpstr>
      <vt:lpstr>Экспериментальная часть.</vt:lpstr>
      <vt:lpstr>Наблюдения</vt:lpstr>
      <vt:lpstr>Применение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Минимализм</dc:title>
  <dc:creator>User Obstinate</dc:creator>
  <cp:lastModifiedBy>Oleg Gorunov</cp:lastModifiedBy>
  <cp:revision>78</cp:revision>
  <dcterms:created xsi:type="dcterms:W3CDTF">2021-05-04T06:37:33Z</dcterms:created>
  <dcterms:modified xsi:type="dcterms:W3CDTF">2021-12-21T09:27:37Z</dcterms:modified>
</cp:coreProperties>
</file>